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21" r:id="rId5"/>
    <p:sldId id="278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318" r:id="rId15"/>
    <p:sldId id="289" r:id="rId16"/>
    <p:sldId id="290" r:id="rId17"/>
    <p:sldId id="315" r:id="rId18"/>
    <p:sldId id="316" r:id="rId19"/>
    <p:sldId id="322" r:id="rId20"/>
    <p:sldId id="317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5">
          <p15:clr>
            <a:srgbClr val="A4A3A4"/>
          </p15:clr>
        </p15:guide>
        <p15:guide id="2" orient="horz" pos="145">
          <p15:clr>
            <a:srgbClr val="A4A3A4"/>
          </p15:clr>
        </p15:guide>
        <p15:guide id="3" orient="horz" pos="4178">
          <p15:clr>
            <a:srgbClr val="A4A3A4"/>
          </p15:clr>
        </p15:guide>
        <p15:guide id="4" orient="horz" pos="290">
          <p15:clr>
            <a:srgbClr val="A4A3A4"/>
          </p15:clr>
        </p15:guide>
        <p15:guide id="5" orient="horz" pos="949">
          <p15:clr>
            <a:srgbClr val="A4A3A4"/>
          </p15:clr>
        </p15:guide>
        <p15:guide id="6" pos="5616">
          <p15:clr>
            <a:srgbClr val="A4A3A4"/>
          </p15:clr>
        </p15:guide>
        <p15:guide id="7" pos="5470">
          <p15:clr>
            <a:srgbClr val="A4A3A4"/>
          </p15:clr>
        </p15:guide>
        <p15:guide id="8" pos="142">
          <p15:clr>
            <a:srgbClr val="A4A3A4"/>
          </p15:clr>
        </p15:guide>
        <p15:guide id="9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891"/>
    <a:srgbClr val="767676"/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D4A8-A6BE-410D-B3AA-D5C2DEBF7C00}">
  <a:tblStyle styleId="{1FE4D4A8-A6BE-410D-B3AA-D5C2DEBF7C00}" styleName="Monster">
    <a:wholeTbl>
      <a:tcTxStyle>
        <a:fontRef idx="minor"/>
        <a:srgbClr val="64289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767676"/>
              </a:solidFill>
            </a:ln>
          </a:top>
          <a:bottom>
            <a:ln w="6350">
              <a:solidFill>
                <a:srgbClr val="767676"/>
              </a:solidFill>
            </a:ln>
          </a:bottom>
          <a:insideH>
            <a:ln w="6350">
              <a:solidFill>
                <a:srgbClr val="767676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ADADA"/>
          </a:solidFill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solidFill>
            <a:srgbClr val="DADADA"/>
          </a:solidFill>
        </a:fill>
      </a:tcStyle>
    </a:band1V>
    <a:band2V>
      <a:tcStyle>
        <a:tcBdr/>
        <a:fill>
          <a:noFill/>
        </a:fill>
      </a:tcStyle>
    </a:band2V>
    <a:lastCol>
      <a:tcStyle>
        <a:tcBdr/>
        <a:fill>
          <a:solidFill>
            <a:srgbClr val="DADADA"/>
          </a:solidFill>
        </a:fill>
      </a:tcStyle>
    </a:lastCol>
    <a:firstCol>
      <a:tcStyle>
        <a:tcBdr/>
        <a:fill>
          <a:solidFill>
            <a:srgbClr val="DADADA"/>
          </a:solidFill>
        </a:fill>
      </a:tcStyle>
    </a:firstCol>
    <a:lastRow>
      <a:tcTxStyle b="on"/>
      <a:tcStyle>
        <a:tcBdr>
          <a:top>
            <a:ln w="15875">
              <a:solidFill>
                <a:srgbClr val="767676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/>
      <a:tcStyle>
        <a:tcBdr>
          <a:top>
            <a:ln>
              <a:noFill/>
            </a:ln>
          </a:top>
          <a:bottom>
            <a:ln w="15875">
              <a:solidFill>
                <a:srgbClr val="76767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0" d="100"/>
          <a:sy n="70" d="100"/>
        </p:scale>
        <p:origin x="120" y="66"/>
      </p:cViewPr>
      <p:guideLst>
        <p:guide orient="horz" pos="3685"/>
        <p:guide orient="horz" pos="145"/>
        <p:guide orient="horz" pos="4178"/>
        <p:guide orient="horz" pos="290"/>
        <p:guide orient="horz" pos="949"/>
        <p:guide pos="5616"/>
        <p:guide pos="5470"/>
        <p:guide pos="142"/>
        <p:guide pos="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-51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E11F1-7A5F-8643-8E18-76155643F6F0}" type="datetimeFigureOut">
              <a:rPr lang="en-US" smtClean="0">
                <a:latin typeface="Tahoma"/>
                <a:cs typeface="Tahoma"/>
              </a:rPr>
              <a:t>9/10/2015</a:t>
            </a:fld>
            <a:endParaRPr lang="en-US">
              <a:latin typeface="Tahoma"/>
              <a:cs typeface="Tahom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ahoma"/>
              <a:cs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AFD6-E031-6E4D-9719-E0DA802C8ADF}" type="slidenum">
              <a:rPr lang="en-US" smtClean="0">
                <a:latin typeface="Tahoma"/>
                <a:cs typeface="Tahoma"/>
              </a:rPr>
              <a:t>‹#›</a:t>
            </a:fld>
            <a:endParaRPr lang="en-US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025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5393D933-2B6D-BC45-ABE7-181C31ACE766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1426F6BF-89E7-D141-BE2E-8ED0CA69B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0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ahoma"/>
        <a:ea typeface="+mn-ea"/>
        <a:cs typeface="Tahoma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ahom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ahom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ahom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ahom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mailto:judy@judyrobinett.com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85830"/>
            <a:ext cx="8229555" cy="4479283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640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03520"/>
            <a:ext cx="8229554" cy="6858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43200" y="685800"/>
            <a:ext cx="3962400" cy="18288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935855"/>
            <a:ext cx="3492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1593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89284" y="6200775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2"/>
              </a:rPr>
              <a:t>judy@judyrobinett.com</a:t>
            </a:r>
            <a:r>
              <a:rPr lang="en-US" sz="800" dirty="0" smtClean="0"/>
              <a:t> - @</a:t>
            </a:r>
            <a:r>
              <a:rPr lang="en-US" sz="800" dirty="0" err="1" smtClean="0"/>
              <a:t>judyrobinett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56955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80" y="6200775"/>
            <a:ext cx="2743120" cy="2286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38350" y="1219200"/>
            <a:ext cx="558165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4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Image-7143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85830"/>
            <a:ext cx="8229555" cy="4479283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64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03520"/>
            <a:ext cx="8229554" cy="6858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6200774"/>
            <a:ext cx="4876720" cy="3524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6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244709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judy@judyrobinett.com - @</a:t>
            </a:r>
            <a:r>
              <a:rPr lang="en-US" sz="800" dirty="0" err="1" smtClean="0"/>
              <a:t>judyrobinett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05769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/>
          <p:cNvSpPr>
            <a:spLocks noChangeAspect="1" noChangeArrowheads="1"/>
          </p:cNvSpPr>
          <p:nvPr userDrawn="1"/>
        </p:nvSpPr>
        <p:spPr bwMode="gray">
          <a:xfrm>
            <a:off x="457876" y="6287700"/>
            <a:ext cx="713232" cy="113100"/>
          </a:xfrm>
          <a:custGeom>
            <a:avLst/>
            <a:gdLst>
              <a:gd name="T0" fmla="*/ 0 w 11625"/>
              <a:gd name="T1" fmla="*/ 0 h 1844"/>
              <a:gd name="T2" fmla="*/ 1813 w 11625"/>
              <a:gd name="T3" fmla="*/ 0 h 1844"/>
              <a:gd name="T4" fmla="*/ 1407 w 11625"/>
              <a:gd name="T5" fmla="*/ 1843 h 1844"/>
              <a:gd name="T6" fmla="*/ 906 w 11625"/>
              <a:gd name="T7" fmla="*/ 1436 h 1844"/>
              <a:gd name="T8" fmla="*/ 407 w 11625"/>
              <a:gd name="T9" fmla="*/ 1843 h 1844"/>
              <a:gd name="T10" fmla="*/ 0 w 11625"/>
              <a:gd name="T11" fmla="*/ 0 h 1844"/>
              <a:gd name="T12" fmla="*/ 2063 w 11625"/>
              <a:gd name="T13" fmla="*/ 936 h 1844"/>
              <a:gd name="T14" fmla="*/ 3938 w 11625"/>
              <a:gd name="T15" fmla="*/ 936 h 1844"/>
              <a:gd name="T16" fmla="*/ 2063 w 11625"/>
              <a:gd name="T17" fmla="*/ 936 h 1844"/>
              <a:gd name="T18" fmla="*/ 3532 w 11625"/>
              <a:gd name="T19" fmla="*/ 936 h 1844"/>
              <a:gd name="T20" fmla="*/ 2500 w 11625"/>
              <a:gd name="T21" fmla="*/ 936 h 1844"/>
              <a:gd name="T22" fmla="*/ 3532 w 11625"/>
              <a:gd name="T23" fmla="*/ 936 h 1844"/>
              <a:gd name="T24" fmla="*/ 4594 w 11625"/>
              <a:gd name="T25" fmla="*/ 875 h 1844"/>
              <a:gd name="T26" fmla="*/ 4188 w 11625"/>
              <a:gd name="T27" fmla="*/ 1843 h 1844"/>
              <a:gd name="T28" fmla="*/ 5344 w 11625"/>
              <a:gd name="T29" fmla="*/ 968 h 1844"/>
              <a:gd name="T30" fmla="*/ 5750 w 11625"/>
              <a:gd name="T31" fmla="*/ 0 h 1844"/>
              <a:gd name="T32" fmla="*/ 4594 w 11625"/>
              <a:gd name="T33" fmla="*/ 875 h 1844"/>
              <a:gd name="T34" fmla="*/ 5968 w 11625"/>
              <a:gd name="T35" fmla="*/ 1499 h 1844"/>
              <a:gd name="T36" fmla="*/ 6593 w 11625"/>
              <a:gd name="T37" fmla="*/ 1468 h 1844"/>
              <a:gd name="T38" fmla="*/ 6562 w 11625"/>
              <a:gd name="T39" fmla="*/ 1124 h 1844"/>
              <a:gd name="T40" fmla="*/ 6030 w 11625"/>
              <a:gd name="T41" fmla="*/ 531 h 1844"/>
              <a:gd name="T42" fmla="*/ 7093 w 11625"/>
              <a:gd name="T43" fmla="*/ 219 h 1844"/>
              <a:gd name="T44" fmla="*/ 6593 w 11625"/>
              <a:gd name="T45" fmla="*/ 375 h 1844"/>
              <a:gd name="T46" fmla="*/ 6687 w 11625"/>
              <a:gd name="T47" fmla="*/ 719 h 1844"/>
              <a:gd name="T48" fmla="*/ 7187 w 11625"/>
              <a:gd name="T49" fmla="*/ 1311 h 1844"/>
              <a:gd name="T50" fmla="*/ 5968 w 11625"/>
              <a:gd name="T51" fmla="*/ 1499 h 1844"/>
              <a:gd name="T52" fmla="*/ 7687 w 11625"/>
              <a:gd name="T53" fmla="*/ 406 h 1844"/>
              <a:gd name="T54" fmla="*/ 7249 w 11625"/>
              <a:gd name="T55" fmla="*/ 0 h 1844"/>
              <a:gd name="T56" fmla="*/ 8531 w 11625"/>
              <a:gd name="T57" fmla="*/ 406 h 1844"/>
              <a:gd name="T58" fmla="*/ 8093 w 11625"/>
              <a:gd name="T59" fmla="*/ 1843 h 1844"/>
              <a:gd name="T60" fmla="*/ 7687 w 11625"/>
              <a:gd name="T61" fmla="*/ 406 h 1844"/>
              <a:gd name="T62" fmla="*/ 8749 w 11625"/>
              <a:gd name="T63" fmla="*/ 0 h 1844"/>
              <a:gd name="T64" fmla="*/ 9874 w 11625"/>
              <a:gd name="T65" fmla="*/ 406 h 1844"/>
              <a:gd name="T66" fmla="*/ 9156 w 11625"/>
              <a:gd name="T67" fmla="*/ 719 h 1844"/>
              <a:gd name="T68" fmla="*/ 9718 w 11625"/>
              <a:gd name="T69" fmla="*/ 1124 h 1844"/>
              <a:gd name="T70" fmla="*/ 9156 w 11625"/>
              <a:gd name="T71" fmla="*/ 1436 h 1844"/>
              <a:gd name="T72" fmla="*/ 9874 w 11625"/>
              <a:gd name="T73" fmla="*/ 1843 h 1844"/>
              <a:gd name="T74" fmla="*/ 8749 w 11625"/>
              <a:gd name="T75" fmla="*/ 0 h 1844"/>
              <a:gd name="T76" fmla="*/ 10562 w 11625"/>
              <a:gd name="T77" fmla="*/ 1093 h 1844"/>
              <a:gd name="T78" fmla="*/ 10562 w 11625"/>
              <a:gd name="T79" fmla="*/ 1843 h 1844"/>
              <a:gd name="T80" fmla="*/ 10156 w 11625"/>
              <a:gd name="T81" fmla="*/ 0 h 1844"/>
              <a:gd name="T82" fmla="*/ 11374 w 11625"/>
              <a:gd name="T83" fmla="*/ 562 h 1844"/>
              <a:gd name="T84" fmla="*/ 11624 w 11625"/>
              <a:gd name="T85" fmla="*/ 1843 h 1844"/>
              <a:gd name="T86" fmla="*/ 10562 w 11625"/>
              <a:gd name="T87" fmla="*/ 1093 h 1844"/>
              <a:gd name="T88" fmla="*/ 10812 w 11625"/>
              <a:gd name="T89" fmla="*/ 750 h 1844"/>
              <a:gd name="T90" fmla="*/ 10812 w 11625"/>
              <a:gd name="T91" fmla="*/ 375 h 1844"/>
              <a:gd name="T92" fmla="*/ 10562 w 11625"/>
              <a:gd name="T93" fmla="*/ 750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625" h="1844">
                <a:moveTo>
                  <a:pt x="0" y="0"/>
                </a:moveTo>
                <a:lnTo>
                  <a:pt x="0" y="0"/>
                </a:lnTo>
                <a:cubicBezTo>
                  <a:pt x="906" y="906"/>
                  <a:pt x="906" y="906"/>
                  <a:pt x="906" y="906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13" y="1843"/>
                  <a:pt x="1813" y="1843"/>
                  <a:pt x="1813" y="1843"/>
                </a:cubicBezTo>
                <a:cubicBezTo>
                  <a:pt x="1407" y="1843"/>
                  <a:pt x="1407" y="1843"/>
                  <a:pt x="1407" y="1843"/>
                </a:cubicBezTo>
                <a:cubicBezTo>
                  <a:pt x="1407" y="936"/>
                  <a:pt x="1407" y="936"/>
                  <a:pt x="1407" y="936"/>
                </a:cubicBezTo>
                <a:cubicBezTo>
                  <a:pt x="906" y="1436"/>
                  <a:pt x="906" y="1436"/>
                  <a:pt x="906" y="1436"/>
                </a:cubicBezTo>
                <a:cubicBezTo>
                  <a:pt x="407" y="936"/>
                  <a:pt x="407" y="936"/>
                  <a:pt x="407" y="936"/>
                </a:cubicBezTo>
                <a:cubicBezTo>
                  <a:pt x="407" y="1843"/>
                  <a:pt x="407" y="1843"/>
                  <a:pt x="407" y="1843"/>
                </a:cubicBezTo>
                <a:cubicBezTo>
                  <a:pt x="0" y="1843"/>
                  <a:pt x="0" y="1843"/>
                  <a:pt x="0" y="1843"/>
                </a:cubicBezTo>
                <a:lnTo>
                  <a:pt x="0" y="0"/>
                </a:lnTo>
                <a:close/>
                <a:moveTo>
                  <a:pt x="2063" y="936"/>
                </a:moveTo>
                <a:lnTo>
                  <a:pt x="2063" y="936"/>
                </a:lnTo>
                <a:cubicBezTo>
                  <a:pt x="2063" y="406"/>
                  <a:pt x="2500" y="0"/>
                  <a:pt x="3000" y="0"/>
                </a:cubicBezTo>
                <a:cubicBezTo>
                  <a:pt x="3500" y="0"/>
                  <a:pt x="3938" y="406"/>
                  <a:pt x="3938" y="936"/>
                </a:cubicBezTo>
                <a:cubicBezTo>
                  <a:pt x="3938" y="1436"/>
                  <a:pt x="3500" y="1843"/>
                  <a:pt x="3000" y="1843"/>
                </a:cubicBezTo>
                <a:cubicBezTo>
                  <a:pt x="2500" y="1843"/>
                  <a:pt x="2063" y="1436"/>
                  <a:pt x="2063" y="936"/>
                </a:cubicBezTo>
                <a:close/>
                <a:moveTo>
                  <a:pt x="3532" y="936"/>
                </a:moveTo>
                <a:lnTo>
                  <a:pt x="3532" y="936"/>
                </a:lnTo>
                <a:cubicBezTo>
                  <a:pt x="3532" y="625"/>
                  <a:pt x="3282" y="375"/>
                  <a:pt x="3000" y="375"/>
                </a:cubicBezTo>
                <a:cubicBezTo>
                  <a:pt x="2719" y="375"/>
                  <a:pt x="2500" y="625"/>
                  <a:pt x="2500" y="936"/>
                </a:cubicBezTo>
                <a:cubicBezTo>
                  <a:pt x="2500" y="1218"/>
                  <a:pt x="2719" y="1468"/>
                  <a:pt x="3000" y="1468"/>
                </a:cubicBezTo>
                <a:cubicBezTo>
                  <a:pt x="3282" y="1468"/>
                  <a:pt x="3532" y="1218"/>
                  <a:pt x="3532" y="936"/>
                </a:cubicBezTo>
                <a:close/>
                <a:moveTo>
                  <a:pt x="4594" y="875"/>
                </a:moveTo>
                <a:lnTo>
                  <a:pt x="4594" y="875"/>
                </a:lnTo>
                <a:cubicBezTo>
                  <a:pt x="4594" y="1843"/>
                  <a:pt x="4594" y="1843"/>
                  <a:pt x="4594" y="1843"/>
                </a:cubicBezTo>
                <a:cubicBezTo>
                  <a:pt x="4188" y="1843"/>
                  <a:pt x="4188" y="1843"/>
                  <a:pt x="4188" y="1843"/>
                </a:cubicBezTo>
                <a:cubicBezTo>
                  <a:pt x="4188" y="0"/>
                  <a:pt x="4188" y="0"/>
                  <a:pt x="4188" y="0"/>
                </a:cubicBezTo>
                <a:cubicBezTo>
                  <a:pt x="5344" y="968"/>
                  <a:pt x="5344" y="968"/>
                  <a:pt x="5344" y="968"/>
                </a:cubicBezTo>
                <a:cubicBezTo>
                  <a:pt x="5344" y="0"/>
                  <a:pt x="5344" y="0"/>
                  <a:pt x="5344" y="0"/>
                </a:cubicBezTo>
                <a:cubicBezTo>
                  <a:pt x="5750" y="0"/>
                  <a:pt x="5750" y="0"/>
                  <a:pt x="5750" y="0"/>
                </a:cubicBezTo>
                <a:cubicBezTo>
                  <a:pt x="5750" y="1843"/>
                  <a:pt x="5750" y="1843"/>
                  <a:pt x="5750" y="1843"/>
                </a:cubicBezTo>
                <a:lnTo>
                  <a:pt x="4594" y="875"/>
                </a:lnTo>
                <a:close/>
                <a:moveTo>
                  <a:pt x="5968" y="1499"/>
                </a:moveTo>
                <a:lnTo>
                  <a:pt x="5968" y="1499"/>
                </a:lnTo>
                <a:cubicBezTo>
                  <a:pt x="6281" y="1249"/>
                  <a:pt x="6281" y="1249"/>
                  <a:pt x="6281" y="1249"/>
                </a:cubicBezTo>
                <a:cubicBezTo>
                  <a:pt x="6343" y="1374"/>
                  <a:pt x="6468" y="1468"/>
                  <a:pt x="6593" y="1468"/>
                </a:cubicBezTo>
                <a:cubicBezTo>
                  <a:pt x="6718" y="1468"/>
                  <a:pt x="6781" y="1436"/>
                  <a:pt x="6781" y="1343"/>
                </a:cubicBezTo>
                <a:cubicBezTo>
                  <a:pt x="6781" y="1249"/>
                  <a:pt x="6718" y="1218"/>
                  <a:pt x="6562" y="1124"/>
                </a:cubicBezTo>
                <a:cubicBezTo>
                  <a:pt x="6468" y="1093"/>
                  <a:pt x="6468" y="1093"/>
                  <a:pt x="6468" y="1093"/>
                </a:cubicBezTo>
                <a:cubicBezTo>
                  <a:pt x="6187" y="968"/>
                  <a:pt x="6030" y="750"/>
                  <a:pt x="6030" y="531"/>
                </a:cubicBezTo>
                <a:cubicBezTo>
                  <a:pt x="6030" y="187"/>
                  <a:pt x="6312" y="0"/>
                  <a:pt x="6593" y="0"/>
                </a:cubicBezTo>
                <a:cubicBezTo>
                  <a:pt x="6812" y="0"/>
                  <a:pt x="6937" y="31"/>
                  <a:pt x="7093" y="219"/>
                </a:cubicBezTo>
                <a:cubicBezTo>
                  <a:pt x="6843" y="500"/>
                  <a:pt x="6843" y="500"/>
                  <a:pt x="6843" y="500"/>
                </a:cubicBezTo>
                <a:cubicBezTo>
                  <a:pt x="6749" y="406"/>
                  <a:pt x="6687" y="375"/>
                  <a:pt x="6593" y="375"/>
                </a:cubicBezTo>
                <a:cubicBezTo>
                  <a:pt x="6531" y="375"/>
                  <a:pt x="6468" y="406"/>
                  <a:pt x="6468" y="500"/>
                </a:cubicBezTo>
                <a:cubicBezTo>
                  <a:pt x="6468" y="594"/>
                  <a:pt x="6531" y="656"/>
                  <a:pt x="6687" y="719"/>
                </a:cubicBezTo>
                <a:cubicBezTo>
                  <a:pt x="6812" y="781"/>
                  <a:pt x="6812" y="781"/>
                  <a:pt x="6812" y="781"/>
                </a:cubicBezTo>
                <a:cubicBezTo>
                  <a:pt x="7062" y="875"/>
                  <a:pt x="7187" y="1061"/>
                  <a:pt x="7187" y="1311"/>
                </a:cubicBezTo>
                <a:cubicBezTo>
                  <a:pt x="7187" y="1624"/>
                  <a:pt x="6968" y="1843"/>
                  <a:pt x="6624" y="1843"/>
                </a:cubicBezTo>
                <a:cubicBezTo>
                  <a:pt x="6312" y="1843"/>
                  <a:pt x="6093" y="1718"/>
                  <a:pt x="5968" y="1499"/>
                </a:cubicBezTo>
                <a:close/>
                <a:moveTo>
                  <a:pt x="7687" y="406"/>
                </a:moveTo>
                <a:lnTo>
                  <a:pt x="7687" y="406"/>
                </a:lnTo>
                <a:cubicBezTo>
                  <a:pt x="7249" y="406"/>
                  <a:pt x="7249" y="406"/>
                  <a:pt x="7249" y="406"/>
                </a:cubicBezTo>
                <a:cubicBezTo>
                  <a:pt x="7249" y="0"/>
                  <a:pt x="7249" y="0"/>
                  <a:pt x="7249" y="0"/>
                </a:cubicBezTo>
                <a:cubicBezTo>
                  <a:pt x="8531" y="0"/>
                  <a:pt x="8531" y="0"/>
                  <a:pt x="8531" y="0"/>
                </a:cubicBezTo>
                <a:cubicBezTo>
                  <a:pt x="8531" y="406"/>
                  <a:pt x="8531" y="406"/>
                  <a:pt x="8531" y="406"/>
                </a:cubicBezTo>
                <a:cubicBezTo>
                  <a:pt x="8093" y="406"/>
                  <a:pt x="8093" y="406"/>
                  <a:pt x="8093" y="406"/>
                </a:cubicBezTo>
                <a:cubicBezTo>
                  <a:pt x="8093" y="1843"/>
                  <a:pt x="8093" y="1843"/>
                  <a:pt x="8093" y="1843"/>
                </a:cubicBezTo>
                <a:cubicBezTo>
                  <a:pt x="7687" y="1843"/>
                  <a:pt x="7687" y="1843"/>
                  <a:pt x="7687" y="1843"/>
                </a:cubicBezTo>
                <a:lnTo>
                  <a:pt x="7687" y="406"/>
                </a:lnTo>
                <a:close/>
                <a:moveTo>
                  <a:pt x="8749" y="0"/>
                </a:moveTo>
                <a:lnTo>
                  <a:pt x="8749" y="0"/>
                </a:lnTo>
                <a:cubicBezTo>
                  <a:pt x="9874" y="0"/>
                  <a:pt x="9874" y="0"/>
                  <a:pt x="9874" y="0"/>
                </a:cubicBezTo>
                <a:cubicBezTo>
                  <a:pt x="9874" y="406"/>
                  <a:pt x="9874" y="406"/>
                  <a:pt x="9874" y="406"/>
                </a:cubicBezTo>
                <a:cubicBezTo>
                  <a:pt x="9156" y="406"/>
                  <a:pt x="9156" y="406"/>
                  <a:pt x="9156" y="406"/>
                </a:cubicBezTo>
                <a:cubicBezTo>
                  <a:pt x="9156" y="719"/>
                  <a:pt x="9156" y="719"/>
                  <a:pt x="9156" y="719"/>
                </a:cubicBezTo>
                <a:cubicBezTo>
                  <a:pt x="9718" y="719"/>
                  <a:pt x="9718" y="719"/>
                  <a:pt x="9718" y="719"/>
                </a:cubicBezTo>
                <a:cubicBezTo>
                  <a:pt x="9718" y="1124"/>
                  <a:pt x="9718" y="1124"/>
                  <a:pt x="9718" y="1124"/>
                </a:cubicBezTo>
                <a:cubicBezTo>
                  <a:pt x="9156" y="1124"/>
                  <a:pt x="9156" y="1124"/>
                  <a:pt x="9156" y="1124"/>
                </a:cubicBezTo>
                <a:cubicBezTo>
                  <a:pt x="9156" y="1436"/>
                  <a:pt x="9156" y="1436"/>
                  <a:pt x="9156" y="1436"/>
                </a:cubicBezTo>
                <a:cubicBezTo>
                  <a:pt x="9874" y="1436"/>
                  <a:pt x="9874" y="1436"/>
                  <a:pt x="9874" y="1436"/>
                </a:cubicBezTo>
                <a:cubicBezTo>
                  <a:pt x="9874" y="1843"/>
                  <a:pt x="9874" y="1843"/>
                  <a:pt x="9874" y="1843"/>
                </a:cubicBezTo>
                <a:cubicBezTo>
                  <a:pt x="8749" y="1843"/>
                  <a:pt x="8749" y="1843"/>
                  <a:pt x="8749" y="1843"/>
                </a:cubicBezTo>
                <a:lnTo>
                  <a:pt x="8749" y="0"/>
                </a:lnTo>
                <a:close/>
                <a:moveTo>
                  <a:pt x="10562" y="1093"/>
                </a:moveTo>
                <a:lnTo>
                  <a:pt x="10562" y="1093"/>
                </a:lnTo>
                <a:lnTo>
                  <a:pt x="10562" y="1093"/>
                </a:lnTo>
                <a:cubicBezTo>
                  <a:pt x="10562" y="1843"/>
                  <a:pt x="10562" y="1843"/>
                  <a:pt x="10562" y="1843"/>
                </a:cubicBezTo>
                <a:cubicBezTo>
                  <a:pt x="10156" y="1843"/>
                  <a:pt x="10156" y="1843"/>
                  <a:pt x="10156" y="1843"/>
                </a:cubicBezTo>
                <a:cubicBezTo>
                  <a:pt x="10156" y="0"/>
                  <a:pt x="10156" y="0"/>
                  <a:pt x="10156" y="0"/>
                </a:cubicBezTo>
                <a:cubicBezTo>
                  <a:pt x="10843" y="0"/>
                  <a:pt x="10843" y="0"/>
                  <a:pt x="10843" y="0"/>
                </a:cubicBezTo>
                <a:cubicBezTo>
                  <a:pt x="11156" y="0"/>
                  <a:pt x="11374" y="250"/>
                  <a:pt x="11374" y="562"/>
                </a:cubicBezTo>
                <a:cubicBezTo>
                  <a:pt x="11374" y="781"/>
                  <a:pt x="11249" y="968"/>
                  <a:pt x="11031" y="1061"/>
                </a:cubicBezTo>
                <a:cubicBezTo>
                  <a:pt x="11624" y="1843"/>
                  <a:pt x="11624" y="1843"/>
                  <a:pt x="11624" y="1843"/>
                </a:cubicBezTo>
                <a:cubicBezTo>
                  <a:pt x="11124" y="1843"/>
                  <a:pt x="11124" y="1843"/>
                  <a:pt x="11124" y="1843"/>
                </a:cubicBezTo>
                <a:lnTo>
                  <a:pt x="10562" y="1093"/>
                </a:lnTo>
                <a:close/>
                <a:moveTo>
                  <a:pt x="10812" y="750"/>
                </a:moveTo>
                <a:lnTo>
                  <a:pt x="10812" y="750"/>
                </a:lnTo>
                <a:cubicBezTo>
                  <a:pt x="10906" y="750"/>
                  <a:pt x="10999" y="656"/>
                  <a:pt x="10999" y="562"/>
                </a:cubicBezTo>
                <a:cubicBezTo>
                  <a:pt x="10999" y="469"/>
                  <a:pt x="10906" y="375"/>
                  <a:pt x="10812" y="375"/>
                </a:cubicBezTo>
                <a:cubicBezTo>
                  <a:pt x="10562" y="375"/>
                  <a:pt x="10562" y="375"/>
                  <a:pt x="10562" y="375"/>
                </a:cubicBezTo>
                <a:cubicBezTo>
                  <a:pt x="10562" y="750"/>
                  <a:pt x="10562" y="750"/>
                  <a:pt x="10562" y="750"/>
                </a:cubicBezTo>
                <a:lnTo>
                  <a:pt x="10812" y="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228600" y="228600"/>
            <a:ext cx="8686800" cy="6400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77" y="457201"/>
            <a:ext cx="5486400" cy="5391150"/>
          </a:xfrm>
        </p:spPr>
        <p:txBody>
          <a:bodyPr anchor="ctr" anchorCtr="0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7F6857-DFD3-4A9A-BE7C-509D8EBBB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"/>
          <p:cNvSpPr>
            <a:spLocks noChangeAspect="1" noChangeArrowheads="1"/>
          </p:cNvSpPr>
          <p:nvPr userDrawn="1"/>
        </p:nvSpPr>
        <p:spPr bwMode="gray">
          <a:xfrm>
            <a:off x="457876" y="6287700"/>
            <a:ext cx="713232" cy="113100"/>
          </a:xfrm>
          <a:custGeom>
            <a:avLst/>
            <a:gdLst>
              <a:gd name="T0" fmla="*/ 0 w 11625"/>
              <a:gd name="T1" fmla="*/ 0 h 1844"/>
              <a:gd name="T2" fmla="*/ 1813 w 11625"/>
              <a:gd name="T3" fmla="*/ 0 h 1844"/>
              <a:gd name="T4" fmla="*/ 1407 w 11625"/>
              <a:gd name="T5" fmla="*/ 1843 h 1844"/>
              <a:gd name="T6" fmla="*/ 906 w 11625"/>
              <a:gd name="T7" fmla="*/ 1436 h 1844"/>
              <a:gd name="T8" fmla="*/ 407 w 11625"/>
              <a:gd name="T9" fmla="*/ 1843 h 1844"/>
              <a:gd name="T10" fmla="*/ 0 w 11625"/>
              <a:gd name="T11" fmla="*/ 0 h 1844"/>
              <a:gd name="T12" fmla="*/ 2063 w 11625"/>
              <a:gd name="T13" fmla="*/ 936 h 1844"/>
              <a:gd name="T14" fmla="*/ 3938 w 11625"/>
              <a:gd name="T15" fmla="*/ 936 h 1844"/>
              <a:gd name="T16" fmla="*/ 2063 w 11625"/>
              <a:gd name="T17" fmla="*/ 936 h 1844"/>
              <a:gd name="T18" fmla="*/ 3532 w 11625"/>
              <a:gd name="T19" fmla="*/ 936 h 1844"/>
              <a:gd name="T20" fmla="*/ 2500 w 11625"/>
              <a:gd name="T21" fmla="*/ 936 h 1844"/>
              <a:gd name="T22" fmla="*/ 3532 w 11625"/>
              <a:gd name="T23" fmla="*/ 936 h 1844"/>
              <a:gd name="T24" fmla="*/ 4594 w 11625"/>
              <a:gd name="T25" fmla="*/ 875 h 1844"/>
              <a:gd name="T26" fmla="*/ 4188 w 11625"/>
              <a:gd name="T27" fmla="*/ 1843 h 1844"/>
              <a:gd name="T28" fmla="*/ 5344 w 11625"/>
              <a:gd name="T29" fmla="*/ 968 h 1844"/>
              <a:gd name="T30" fmla="*/ 5750 w 11625"/>
              <a:gd name="T31" fmla="*/ 0 h 1844"/>
              <a:gd name="T32" fmla="*/ 4594 w 11625"/>
              <a:gd name="T33" fmla="*/ 875 h 1844"/>
              <a:gd name="T34" fmla="*/ 5968 w 11625"/>
              <a:gd name="T35" fmla="*/ 1499 h 1844"/>
              <a:gd name="T36" fmla="*/ 6593 w 11625"/>
              <a:gd name="T37" fmla="*/ 1468 h 1844"/>
              <a:gd name="T38" fmla="*/ 6562 w 11625"/>
              <a:gd name="T39" fmla="*/ 1124 h 1844"/>
              <a:gd name="T40" fmla="*/ 6030 w 11625"/>
              <a:gd name="T41" fmla="*/ 531 h 1844"/>
              <a:gd name="T42" fmla="*/ 7093 w 11625"/>
              <a:gd name="T43" fmla="*/ 219 h 1844"/>
              <a:gd name="T44" fmla="*/ 6593 w 11625"/>
              <a:gd name="T45" fmla="*/ 375 h 1844"/>
              <a:gd name="T46" fmla="*/ 6687 w 11625"/>
              <a:gd name="T47" fmla="*/ 719 h 1844"/>
              <a:gd name="T48" fmla="*/ 7187 w 11625"/>
              <a:gd name="T49" fmla="*/ 1311 h 1844"/>
              <a:gd name="T50" fmla="*/ 5968 w 11625"/>
              <a:gd name="T51" fmla="*/ 1499 h 1844"/>
              <a:gd name="T52" fmla="*/ 7687 w 11625"/>
              <a:gd name="T53" fmla="*/ 406 h 1844"/>
              <a:gd name="T54" fmla="*/ 7249 w 11625"/>
              <a:gd name="T55" fmla="*/ 0 h 1844"/>
              <a:gd name="T56" fmla="*/ 8531 w 11625"/>
              <a:gd name="T57" fmla="*/ 406 h 1844"/>
              <a:gd name="T58" fmla="*/ 8093 w 11625"/>
              <a:gd name="T59" fmla="*/ 1843 h 1844"/>
              <a:gd name="T60" fmla="*/ 7687 w 11625"/>
              <a:gd name="T61" fmla="*/ 406 h 1844"/>
              <a:gd name="T62" fmla="*/ 8749 w 11625"/>
              <a:gd name="T63" fmla="*/ 0 h 1844"/>
              <a:gd name="T64" fmla="*/ 9874 w 11625"/>
              <a:gd name="T65" fmla="*/ 406 h 1844"/>
              <a:gd name="T66" fmla="*/ 9156 w 11625"/>
              <a:gd name="T67" fmla="*/ 719 h 1844"/>
              <a:gd name="T68" fmla="*/ 9718 w 11625"/>
              <a:gd name="T69" fmla="*/ 1124 h 1844"/>
              <a:gd name="T70" fmla="*/ 9156 w 11625"/>
              <a:gd name="T71" fmla="*/ 1436 h 1844"/>
              <a:gd name="T72" fmla="*/ 9874 w 11625"/>
              <a:gd name="T73" fmla="*/ 1843 h 1844"/>
              <a:gd name="T74" fmla="*/ 8749 w 11625"/>
              <a:gd name="T75" fmla="*/ 0 h 1844"/>
              <a:gd name="T76" fmla="*/ 10562 w 11625"/>
              <a:gd name="T77" fmla="*/ 1093 h 1844"/>
              <a:gd name="T78" fmla="*/ 10562 w 11625"/>
              <a:gd name="T79" fmla="*/ 1843 h 1844"/>
              <a:gd name="T80" fmla="*/ 10156 w 11625"/>
              <a:gd name="T81" fmla="*/ 0 h 1844"/>
              <a:gd name="T82" fmla="*/ 11374 w 11625"/>
              <a:gd name="T83" fmla="*/ 562 h 1844"/>
              <a:gd name="T84" fmla="*/ 11624 w 11625"/>
              <a:gd name="T85" fmla="*/ 1843 h 1844"/>
              <a:gd name="T86" fmla="*/ 10562 w 11625"/>
              <a:gd name="T87" fmla="*/ 1093 h 1844"/>
              <a:gd name="T88" fmla="*/ 10812 w 11625"/>
              <a:gd name="T89" fmla="*/ 750 h 1844"/>
              <a:gd name="T90" fmla="*/ 10812 w 11625"/>
              <a:gd name="T91" fmla="*/ 375 h 1844"/>
              <a:gd name="T92" fmla="*/ 10562 w 11625"/>
              <a:gd name="T93" fmla="*/ 750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625" h="1844">
                <a:moveTo>
                  <a:pt x="0" y="0"/>
                </a:moveTo>
                <a:lnTo>
                  <a:pt x="0" y="0"/>
                </a:lnTo>
                <a:cubicBezTo>
                  <a:pt x="906" y="906"/>
                  <a:pt x="906" y="906"/>
                  <a:pt x="906" y="906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13" y="1843"/>
                  <a:pt x="1813" y="1843"/>
                  <a:pt x="1813" y="1843"/>
                </a:cubicBezTo>
                <a:cubicBezTo>
                  <a:pt x="1407" y="1843"/>
                  <a:pt x="1407" y="1843"/>
                  <a:pt x="1407" y="1843"/>
                </a:cubicBezTo>
                <a:cubicBezTo>
                  <a:pt x="1407" y="936"/>
                  <a:pt x="1407" y="936"/>
                  <a:pt x="1407" y="936"/>
                </a:cubicBezTo>
                <a:cubicBezTo>
                  <a:pt x="906" y="1436"/>
                  <a:pt x="906" y="1436"/>
                  <a:pt x="906" y="1436"/>
                </a:cubicBezTo>
                <a:cubicBezTo>
                  <a:pt x="407" y="936"/>
                  <a:pt x="407" y="936"/>
                  <a:pt x="407" y="936"/>
                </a:cubicBezTo>
                <a:cubicBezTo>
                  <a:pt x="407" y="1843"/>
                  <a:pt x="407" y="1843"/>
                  <a:pt x="407" y="1843"/>
                </a:cubicBezTo>
                <a:cubicBezTo>
                  <a:pt x="0" y="1843"/>
                  <a:pt x="0" y="1843"/>
                  <a:pt x="0" y="1843"/>
                </a:cubicBezTo>
                <a:lnTo>
                  <a:pt x="0" y="0"/>
                </a:lnTo>
                <a:close/>
                <a:moveTo>
                  <a:pt x="2063" y="936"/>
                </a:moveTo>
                <a:lnTo>
                  <a:pt x="2063" y="936"/>
                </a:lnTo>
                <a:cubicBezTo>
                  <a:pt x="2063" y="406"/>
                  <a:pt x="2500" y="0"/>
                  <a:pt x="3000" y="0"/>
                </a:cubicBezTo>
                <a:cubicBezTo>
                  <a:pt x="3500" y="0"/>
                  <a:pt x="3938" y="406"/>
                  <a:pt x="3938" y="936"/>
                </a:cubicBezTo>
                <a:cubicBezTo>
                  <a:pt x="3938" y="1436"/>
                  <a:pt x="3500" y="1843"/>
                  <a:pt x="3000" y="1843"/>
                </a:cubicBezTo>
                <a:cubicBezTo>
                  <a:pt x="2500" y="1843"/>
                  <a:pt x="2063" y="1436"/>
                  <a:pt x="2063" y="936"/>
                </a:cubicBezTo>
                <a:close/>
                <a:moveTo>
                  <a:pt x="3532" y="936"/>
                </a:moveTo>
                <a:lnTo>
                  <a:pt x="3532" y="936"/>
                </a:lnTo>
                <a:cubicBezTo>
                  <a:pt x="3532" y="625"/>
                  <a:pt x="3282" y="375"/>
                  <a:pt x="3000" y="375"/>
                </a:cubicBezTo>
                <a:cubicBezTo>
                  <a:pt x="2719" y="375"/>
                  <a:pt x="2500" y="625"/>
                  <a:pt x="2500" y="936"/>
                </a:cubicBezTo>
                <a:cubicBezTo>
                  <a:pt x="2500" y="1218"/>
                  <a:pt x="2719" y="1468"/>
                  <a:pt x="3000" y="1468"/>
                </a:cubicBezTo>
                <a:cubicBezTo>
                  <a:pt x="3282" y="1468"/>
                  <a:pt x="3532" y="1218"/>
                  <a:pt x="3532" y="936"/>
                </a:cubicBezTo>
                <a:close/>
                <a:moveTo>
                  <a:pt x="4594" y="875"/>
                </a:moveTo>
                <a:lnTo>
                  <a:pt x="4594" y="875"/>
                </a:lnTo>
                <a:cubicBezTo>
                  <a:pt x="4594" y="1843"/>
                  <a:pt x="4594" y="1843"/>
                  <a:pt x="4594" y="1843"/>
                </a:cubicBezTo>
                <a:cubicBezTo>
                  <a:pt x="4188" y="1843"/>
                  <a:pt x="4188" y="1843"/>
                  <a:pt x="4188" y="1843"/>
                </a:cubicBezTo>
                <a:cubicBezTo>
                  <a:pt x="4188" y="0"/>
                  <a:pt x="4188" y="0"/>
                  <a:pt x="4188" y="0"/>
                </a:cubicBezTo>
                <a:cubicBezTo>
                  <a:pt x="5344" y="968"/>
                  <a:pt x="5344" y="968"/>
                  <a:pt x="5344" y="968"/>
                </a:cubicBezTo>
                <a:cubicBezTo>
                  <a:pt x="5344" y="0"/>
                  <a:pt x="5344" y="0"/>
                  <a:pt x="5344" y="0"/>
                </a:cubicBezTo>
                <a:cubicBezTo>
                  <a:pt x="5750" y="0"/>
                  <a:pt x="5750" y="0"/>
                  <a:pt x="5750" y="0"/>
                </a:cubicBezTo>
                <a:cubicBezTo>
                  <a:pt x="5750" y="1843"/>
                  <a:pt x="5750" y="1843"/>
                  <a:pt x="5750" y="1843"/>
                </a:cubicBezTo>
                <a:lnTo>
                  <a:pt x="4594" y="875"/>
                </a:lnTo>
                <a:close/>
                <a:moveTo>
                  <a:pt x="5968" y="1499"/>
                </a:moveTo>
                <a:lnTo>
                  <a:pt x="5968" y="1499"/>
                </a:lnTo>
                <a:cubicBezTo>
                  <a:pt x="6281" y="1249"/>
                  <a:pt x="6281" y="1249"/>
                  <a:pt x="6281" y="1249"/>
                </a:cubicBezTo>
                <a:cubicBezTo>
                  <a:pt x="6343" y="1374"/>
                  <a:pt x="6468" y="1468"/>
                  <a:pt x="6593" y="1468"/>
                </a:cubicBezTo>
                <a:cubicBezTo>
                  <a:pt x="6718" y="1468"/>
                  <a:pt x="6781" y="1436"/>
                  <a:pt x="6781" y="1343"/>
                </a:cubicBezTo>
                <a:cubicBezTo>
                  <a:pt x="6781" y="1249"/>
                  <a:pt x="6718" y="1218"/>
                  <a:pt x="6562" y="1124"/>
                </a:cubicBezTo>
                <a:cubicBezTo>
                  <a:pt x="6468" y="1093"/>
                  <a:pt x="6468" y="1093"/>
                  <a:pt x="6468" y="1093"/>
                </a:cubicBezTo>
                <a:cubicBezTo>
                  <a:pt x="6187" y="968"/>
                  <a:pt x="6030" y="750"/>
                  <a:pt x="6030" y="531"/>
                </a:cubicBezTo>
                <a:cubicBezTo>
                  <a:pt x="6030" y="187"/>
                  <a:pt x="6312" y="0"/>
                  <a:pt x="6593" y="0"/>
                </a:cubicBezTo>
                <a:cubicBezTo>
                  <a:pt x="6812" y="0"/>
                  <a:pt x="6937" y="31"/>
                  <a:pt x="7093" y="219"/>
                </a:cubicBezTo>
                <a:cubicBezTo>
                  <a:pt x="6843" y="500"/>
                  <a:pt x="6843" y="500"/>
                  <a:pt x="6843" y="500"/>
                </a:cubicBezTo>
                <a:cubicBezTo>
                  <a:pt x="6749" y="406"/>
                  <a:pt x="6687" y="375"/>
                  <a:pt x="6593" y="375"/>
                </a:cubicBezTo>
                <a:cubicBezTo>
                  <a:pt x="6531" y="375"/>
                  <a:pt x="6468" y="406"/>
                  <a:pt x="6468" y="500"/>
                </a:cubicBezTo>
                <a:cubicBezTo>
                  <a:pt x="6468" y="594"/>
                  <a:pt x="6531" y="656"/>
                  <a:pt x="6687" y="719"/>
                </a:cubicBezTo>
                <a:cubicBezTo>
                  <a:pt x="6812" y="781"/>
                  <a:pt x="6812" y="781"/>
                  <a:pt x="6812" y="781"/>
                </a:cubicBezTo>
                <a:cubicBezTo>
                  <a:pt x="7062" y="875"/>
                  <a:pt x="7187" y="1061"/>
                  <a:pt x="7187" y="1311"/>
                </a:cubicBezTo>
                <a:cubicBezTo>
                  <a:pt x="7187" y="1624"/>
                  <a:pt x="6968" y="1843"/>
                  <a:pt x="6624" y="1843"/>
                </a:cubicBezTo>
                <a:cubicBezTo>
                  <a:pt x="6312" y="1843"/>
                  <a:pt x="6093" y="1718"/>
                  <a:pt x="5968" y="1499"/>
                </a:cubicBezTo>
                <a:close/>
                <a:moveTo>
                  <a:pt x="7687" y="406"/>
                </a:moveTo>
                <a:lnTo>
                  <a:pt x="7687" y="406"/>
                </a:lnTo>
                <a:cubicBezTo>
                  <a:pt x="7249" y="406"/>
                  <a:pt x="7249" y="406"/>
                  <a:pt x="7249" y="406"/>
                </a:cubicBezTo>
                <a:cubicBezTo>
                  <a:pt x="7249" y="0"/>
                  <a:pt x="7249" y="0"/>
                  <a:pt x="7249" y="0"/>
                </a:cubicBezTo>
                <a:cubicBezTo>
                  <a:pt x="8531" y="0"/>
                  <a:pt x="8531" y="0"/>
                  <a:pt x="8531" y="0"/>
                </a:cubicBezTo>
                <a:cubicBezTo>
                  <a:pt x="8531" y="406"/>
                  <a:pt x="8531" y="406"/>
                  <a:pt x="8531" y="406"/>
                </a:cubicBezTo>
                <a:cubicBezTo>
                  <a:pt x="8093" y="406"/>
                  <a:pt x="8093" y="406"/>
                  <a:pt x="8093" y="406"/>
                </a:cubicBezTo>
                <a:cubicBezTo>
                  <a:pt x="8093" y="1843"/>
                  <a:pt x="8093" y="1843"/>
                  <a:pt x="8093" y="1843"/>
                </a:cubicBezTo>
                <a:cubicBezTo>
                  <a:pt x="7687" y="1843"/>
                  <a:pt x="7687" y="1843"/>
                  <a:pt x="7687" y="1843"/>
                </a:cubicBezTo>
                <a:lnTo>
                  <a:pt x="7687" y="406"/>
                </a:lnTo>
                <a:close/>
                <a:moveTo>
                  <a:pt x="8749" y="0"/>
                </a:moveTo>
                <a:lnTo>
                  <a:pt x="8749" y="0"/>
                </a:lnTo>
                <a:cubicBezTo>
                  <a:pt x="9874" y="0"/>
                  <a:pt x="9874" y="0"/>
                  <a:pt x="9874" y="0"/>
                </a:cubicBezTo>
                <a:cubicBezTo>
                  <a:pt x="9874" y="406"/>
                  <a:pt x="9874" y="406"/>
                  <a:pt x="9874" y="406"/>
                </a:cubicBezTo>
                <a:cubicBezTo>
                  <a:pt x="9156" y="406"/>
                  <a:pt x="9156" y="406"/>
                  <a:pt x="9156" y="406"/>
                </a:cubicBezTo>
                <a:cubicBezTo>
                  <a:pt x="9156" y="719"/>
                  <a:pt x="9156" y="719"/>
                  <a:pt x="9156" y="719"/>
                </a:cubicBezTo>
                <a:cubicBezTo>
                  <a:pt x="9718" y="719"/>
                  <a:pt x="9718" y="719"/>
                  <a:pt x="9718" y="719"/>
                </a:cubicBezTo>
                <a:cubicBezTo>
                  <a:pt x="9718" y="1124"/>
                  <a:pt x="9718" y="1124"/>
                  <a:pt x="9718" y="1124"/>
                </a:cubicBezTo>
                <a:cubicBezTo>
                  <a:pt x="9156" y="1124"/>
                  <a:pt x="9156" y="1124"/>
                  <a:pt x="9156" y="1124"/>
                </a:cubicBezTo>
                <a:cubicBezTo>
                  <a:pt x="9156" y="1436"/>
                  <a:pt x="9156" y="1436"/>
                  <a:pt x="9156" y="1436"/>
                </a:cubicBezTo>
                <a:cubicBezTo>
                  <a:pt x="9874" y="1436"/>
                  <a:pt x="9874" y="1436"/>
                  <a:pt x="9874" y="1436"/>
                </a:cubicBezTo>
                <a:cubicBezTo>
                  <a:pt x="9874" y="1843"/>
                  <a:pt x="9874" y="1843"/>
                  <a:pt x="9874" y="1843"/>
                </a:cubicBezTo>
                <a:cubicBezTo>
                  <a:pt x="8749" y="1843"/>
                  <a:pt x="8749" y="1843"/>
                  <a:pt x="8749" y="1843"/>
                </a:cubicBezTo>
                <a:lnTo>
                  <a:pt x="8749" y="0"/>
                </a:lnTo>
                <a:close/>
                <a:moveTo>
                  <a:pt x="10562" y="1093"/>
                </a:moveTo>
                <a:lnTo>
                  <a:pt x="10562" y="1093"/>
                </a:lnTo>
                <a:lnTo>
                  <a:pt x="10562" y="1093"/>
                </a:lnTo>
                <a:cubicBezTo>
                  <a:pt x="10562" y="1843"/>
                  <a:pt x="10562" y="1843"/>
                  <a:pt x="10562" y="1843"/>
                </a:cubicBezTo>
                <a:cubicBezTo>
                  <a:pt x="10156" y="1843"/>
                  <a:pt x="10156" y="1843"/>
                  <a:pt x="10156" y="1843"/>
                </a:cubicBezTo>
                <a:cubicBezTo>
                  <a:pt x="10156" y="0"/>
                  <a:pt x="10156" y="0"/>
                  <a:pt x="10156" y="0"/>
                </a:cubicBezTo>
                <a:cubicBezTo>
                  <a:pt x="10843" y="0"/>
                  <a:pt x="10843" y="0"/>
                  <a:pt x="10843" y="0"/>
                </a:cubicBezTo>
                <a:cubicBezTo>
                  <a:pt x="11156" y="0"/>
                  <a:pt x="11374" y="250"/>
                  <a:pt x="11374" y="562"/>
                </a:cubicBezTo>
                <a:cubicBezTo>
                  <a:pt x="11374" y="781"/>
                  <a:pt x="11249" y="968"/>
                  <a:pt x="11031" y="1061"/>
                </a:cubicBezTo>
                <a:cubicBezTo>
                  <a:pt x="11624" y="1843"/>
                  <a:pt x="11624" y="1843"/>
                  <a:pt x="11624" y="1843"/>
                </a:cubicBezTo>
                <a:cubicBezTo>
                  <a:pt x="11124" y="1843"/>
                  <a:pt x="11124" y="1843"/>
                  <a:pt x="11124" y="1843"/>
                </a:cubicBezTo>
                <a:lnTo>
                  <a:pt x="10562" y="1093"/>
                </a:lnTo>
                <a:close/>
                <a:moveTo>
                  <a:pt x="10812" y="750"/>
                </a:moveTo>
                <a:lnTo>
                  <a:pt x="10812" y="750"/>
                </a:lnTo>
                <a:cubicBezTo>
                  <a:pt x="10906" y="750"/>
                  <a:pt x="10999" y="656"/>
                  <a:pt x="10999" y="562"/>
                </a:cubicBezTo>
                <a:cubicBezTo>
                  <a:pt x="10999" y="469"/>
                  <a:pt x="10906" y="375"/>
                  <a:pt x="10812" y="375"/>
                </a:cubicBezTo>
                <a:cubicBezTo>
                  <a:pt x="10562" y="375"/>
                  <a:pt x="10562" y="375"/>
                  <a:pt x="10562" y="375"/>
                </a:cubicBezTo>
                <a:cubicBezTo>
                  <a:pt x="10562" y="750"/>
                  <a:pt x="10562" y="750"/>
                  <a:pt x="10562" y="750"/>
                </a:cubicBezTo>
                <a:lnTo>
                  <a:pt x="10812" y="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228600" y="228600"/>
            <a:ext cx="8686800" cy="6400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6200775"/>
            <a:ext cx="327652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7F6857-DFD3-4A9A-BE7C-509D8EBBB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9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08759"/>
            <a:ext cx="3794760" cy="43395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508760"/>
            <a:ext cx="3794760" cy="433959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95217" y="6200774"/>
            <a:ext cx="3505120" cy="3524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hidden">
          <a:xfrm>
            <a:off x="4668656" y="228600"/>
            <a:ext cx="4246744" cy="6400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9476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08759"/>
            <a:ext cx="3794760" cy="43395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8865" y="1508760"/>
            <a:ext cx="3794760" cy="433959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5287"/>
            <a:ext cx="2743120" cy="24514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8865" y="457200"/>
            <a:ext cx="3794760" cy="9144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42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9476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08759"/>
            <a:ext cx="3794760" cy="43395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80" y="6200775"/>
            <a:ext cx="2743120" cy="2286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judy@judyrobinett.com - @</a:t>
            </a:r>
            <a:r>
              <a:rPr lang="en-US" dirty="0" err="1" smtClean="0"/>
              <a:t>judyrobinett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F6857-DFD3-4A9A-BE7C-509D8EBBB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hidden">
          <a:xfrm>
            <a:off x="4663440" y="231775"/>
            <a:ext cx="4251960" cy="6400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511935"/>
            <a:ext cx="3794760" cy="433641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defRPr sz="16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460375"/>
            <a:ext cx="3794760" cy="9144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94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80" y="6200775"/>
            <a:ext cx="243832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rgbClr val="642891"/>
                </a:solidFill>
              </a:rPr>
              <a:t>judy@judyrobinett.com - @</a:t>
            </a:r>
            <a:r>
              <a:rPr lang="en-US" dirty="0" err="1" smtClean="0">
                <a:solidFill>
                  <a:srgbClr val="642891"/>
                </a:solidFill>
              </a:rPr>
              <a:t>judyrobinett</a:t>
            </a:r>
            <a:endParaRPr lang="en-US" dirty="0" smtClean="0">
              <a:solidFill>
                <a:srgbClr val="642891"/>
              </a:solidFill>
            </a:endParaRPr>
          </a:p>
          <a:p>
            <a:endParaRPr lang="en-US" dirty="0">
              <a:solidFill>
                <a:srgbClr val="64289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"/>
          <p:cNvSpPr>
            <a:spLocks noChangeAspect="1" noChangeArrowheads="1"/>
          </p:cNvSpPr>
          <p:nvPr userDrawn="1"/>
        </p:nvSpPr>
        <p:spPr bwMode="hidden">
          <a:xfrm>
            <a:off x="457876" y="6287700"/>
            <a:ext cx="713232" cy="113100"/>
          </a:xfrm>
          <a:custGeom>
            <a:avLst/>
            <a:gdLst>
              <a:gd name="T0" fmla="*/ 0 w 11625"/>
              <a:gd name="T1" fmla="*/ 0 h 1844"/>
              <a:gd name="T2" fmla="*/ 1813 w 11625"/>
              <a:gd name="T3" fmla="*/ 0 h 1844"/>
              <a:gd name="T4" fmla="*/ 1407 w 11625"/>
              <a:gd name="T5" fmla="*/ 1843 h 1844"/>
              <a:gd name="T6" fmla="*/ 906 w 11625"/>
              <a:gd name="T7" fmla="*/ 1436 h 1844"/>
              <a:gd name="T8" fmla="*/ 407 w 11625"/>
              <a:gd name="T9" fmla="*/ 1843 h 1844"/>
              <a:gd name="T10" fmla="*/ 0 w 11625"/>
              <a:gd name="T11" fmla="*/ 0 h 1844"/>
              <a:gd name="T12" fmla="*/ 2063 w 11625"/>
              <a:gd name="T13" fmla="*/ 936 h 1844"/>
              <a:gd name="T14" fmla="*/ 3938 w 11625"/>
              <a:gd name="T15" fmla="*/ 936 h 1844"/>
              <a:gd name="T16" fmla="*/ 2063 w 11625"/>
              <a:gd name="T17" fmla="*/ 936 h 1844"/>
              <a:gd name="T18" fmla="*/ 3532 w 11625"/>
              <a:gd name="T19" fmla="*/ 936 h 1844"/>
              <a:gd name="T20" fmla="*/ 2500 w 11625"/>
              <a:gd name="T21" fmla="*/ 936 h 1844"/>
              <a:gd name="T22" fmla="*/ 3532 w 11625"/>
              <a:gd name="T23" fmla="*/ 936 h 1844"/>
              <a:gd name="T24" fmla="*/ 4594 w 11625"/>
              <a:gd name="T25" fmla="*/ 875 h 1844"/>
              <a:gd name="T26" fmla="*/ 4188 w 11625"/>
              <a:gd name="T27" fmla="*/ 1843 h 1844"/>
              <a:gd name="T28" fmla="*/ 5344 w 11625"/>
              <a:gd name="T29" fmla="*/ 968 h 1844"/>
              <a:gd name="T30" fmla="*/ 5750 w 11625"/>
              <a:gd name="T31" fmla="*/ 0 h 1844"/>
              <a:gd name="T32" fmla="*/ 4594 w 11625"/>
              <a:gd name="T33" fmla="*/ 875 h 1844"/>
              <a:gd name="T34" fmla="*/ 5968 w 11625"/>
              <a:gd name="T35" fmla="*/ 1499 h 1844"/>
              <a:gd name="T36" fmla="*/ 6593 w 11625"/>
              <a:gd name="T37" fmla="*/ 1468 h 1844"/>
              <a:gd name="T38" fmla="*/ 6562 w 11625"/>
              <a:gd name="T39" fmla="*/ 1124 h 1844"/>
              <a:gd name="T40" fmla="*/ 6030 w 11625"/>
              <a:gd name="T41" fmla="*/ 531 h 1844"/>
              <a:gd name="T42" fmla="*/ 7093 w 11625"/>
              <a:gd name="T43" fmla="*/ 219 h 1844"/>
              <a:gd name="T44" fmla="*/ 6593 w 11625"/>
              <a:gd name="T45" fmla="*/ 375 h 1844"/>
              <a:gd name="T46" fmla="*/ 6687 w 11625"/>
              <a:gd name="T47" fmla="*/ 719 h 1844"/>
              <a:gd name="T48" fmla="*/ 7187 w 11625"/>
              <a:gd name="T49" fmla="*/ 1311 h 1844"/>
              <a:gd name="T50" fmla="*/ 5968 w 11625"/>
              <a:gd name="T51" fmla="*/ 1499 h 1844"/>
              <a:gd name="T52" fmla="*/ 7687 w 11625"/>
              <a:gd name="T53" fmla="*/ 406 h 1844"/>
              <a:gd name="T54" fmla="*/ 7249 w 11625"/>
              <a:gd name="T55" fmla="*/ 0 h 1844"/>
              <a:gd name="T56" fmla="*/ 8531 w 11625"/>
              <a:gd name="T57" fmla="*/ 406 h 1844"/>
              <a:gd name="T58" fmla="*/ 8093 w 11625"/>
              <a:gd name="T59" fmla="*/ 1843 h 1844"/>
              <a:gd name="T60" fmla="*/ 7687 w 11625"/>
              <a:gd name="T61" fmla="*/ 406 h 1844"/>
              <a:gd name="T62" fmla="*/ 8749 w 11625"/>
              <a:gd name="T63" fmla="*/ 0 h 1844"/>
              <a:gd name="T64" fmla="*/ 9874 w 11625"/>
              <a:gd name="T65" fmla="*/ 406 h 1844"/>
              <a:gd name="T66" fmla="*/ 9156 w 11625"/>
              <a:gd name="T67" fmla="*/ 719 h 1844"/>
              <a:gd name="T68" fmla="*/ 9718 w 11625"/>
              <a:gd name="T69" fmla="*/ 1124 h 1844"/>
              <a:gd name="T70" fmla="*/ 9156 w 11625"/>
              <a:gd name="T71" fmla="*/ 1436 h 1844"/>
              <a:gd name="T72" fmla="*/ 9874 w 11625"/>
              <a:gd name="T73" fmla="*/ 1843 h 1844"/>
              <a:gd name="T74" fmla="*/ 8749 w 11625"/>
              <a:gd name="T75" fmla="*/ 0 h 1844"/>
              <a:gd name="T76" fmla="*/ 10562 w 11625"/>
              <a:gd name="T77" fmla="*/ 1093 h 1844"/>
              <a:gd name="T78" fmla="*/ 10562 w 11625"/>
              <a:gd name="T79" fmla="*/ 1843 h 1844"/>
              <a:gd name="T80" fmla="*/ 10156 w 11625"/>
              <a:gd name="T81" fmla="*/ 0 h 1844"/>
              <a:gd name="T82" fmla="*/ 11374 w 11625"/>
              <a:gd name="T83" fmla="*/ 562 h 1844"/>
              <a:gd name="T84" fmla="*/ 11624 w 11625"/>
              <a:gd name="T85" fmla="*/ 1843 h 1844"/>
              <a:gd name="T86" fmla="*/ 10562 w 11625"/>
              <a:gd name="T87" fmla="*/ 1093 h 1844"/>
              <a:gd name="T88" fmla="*/ 10812 w 11625"/>
              <a:gd name="T89" fmla="*/ 750 h 1844"/>
              <a:gd name="T90" fmla="*/ 10812 w 11625"/>
              <a:gd name="T91" fmla="*/ 375 h 1844"/>
              <a:gd name="T92" fmla="*/ 10562 w 11625"/>
              <a:gd name="T93" fmla="*/ 750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625" h="1844">
                <a:moveTo>
                  <a:pt x="0" y="0"/>
                </a:moveTo>
                <a:lnTo>
                  <a:pt x="0" y="0"/>
                </a:lnTo>
                <a:cubicBezTo>
                  <a:pt x="906" y="906"/>
                  <a:pt x="906" y="906"/>
                  <a:pt x="906" y="906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13" y="1843"/>
                  <a:pt x="1813" y="1843"/>
                  <a:pt x="1813" y="1843"/>
                </a:cubicBezTo>
                <a:cubicBezTo>
                  <a:pt x="1407" y="1843"/>
                  <a:pt x="1407" y="1843"/>
                  <a:pt x="1407" y="1843"/>
                </a:cubicBezTo>
                <a:cubicBezTo>
                  <a:pt x="1407" y="936"/>
                  <a:pt x="1407" y="936"/>
                  <a:pt x="1407" y="936"/>
                </a:cubicBezTo>
                <a:cubicBezTo>
                  <a:pt x="906" y="1436"/>
                  <a:pt x="906" y="1436"/>
                  <a:pt x="906" y="1436"/>
                </a:cubicBezTo>
                <a:cubicBezTo>
                  <a:pt x="407" y="936"/>
                  <a:pt x="407" y="936"/>
                  <a:pt x="407" y="936"/>
                </a:cubicBezTo>
                <a:cubicBezTo>
                  <a:pt x="407" y="1843"/>
                  <a:pt x="407" y="1843"/>
                  <a:pt x="407" y="1843"/>
                </a:cubicBezTo>
                <a:cubicBezTo>
                  <a:pt x="0" y="1843"/>
                  <a:pt x="0" y="1843"/>
                  <a:pt x="0" y="1843"/>
                </a:cubicBezTo>
                <a:lnTo>
                  <a:pt x="0" y="0"/>
                </a:lnTo>
                <a:close/>
                <a:moveTo>
                  <a:pt x="2063" y="936"/>
                </a:moveTo>
                <a:lnTo>
                  <a:pt x="2063" y="936"/>
                </a:lnTo>
                <a:cubicBezTo>
                  <a:pt x="2063" y="406"/>
                  <a:pt x="2500" y="0"/>
                  <a:pt x="3000" y="0"/>
                </a:cubicBezTo>
                <a:cubicBezTo>
                  <a:pt x="3500" y="0"/>
                  <a:pt x="3938" y="406"/>
                  <a:pt x="3938" y="936"/>
                </a:cubicBezTo>
                <a:cubicBezTo>
                  <a:pt x="3938" y="1436"/>
                  <a:pt x="3500" y="1843"/>
                  <a:pt x="3000" y="1843"/>
                </a:cubicBezTo>
                <a:cubicBezTo>
                  <a:pt x="2500" y="1843"/>
                  <a:pt x="2063" y="1436"/>
                  <a:pt x="2063" y="936"/>
                </a:cubicBezTo>
                <a:close/>
                <a:moveTo>
                  <a:pt x="3532" y="936"/>
                </a:moveTo>
                <a:lnTo>
                  <a:pt x="3532" y="936"/>
                </a:lnTo>
                <a:cubicBezTo>
                  <a:pt x="3532" y="625"/>
                  <a:pt x="3282" y="375"/>
                  <a:pt x="3000" y="375"/>
                </a:cubicBezTo>
                <a:cubicBezTo>
                  <a:pt x="2719" y="375"/>
                  <a:pt x="2500" y="625"/>
                  <a:pt x="2500" y="936"/>
                </a:cubicBezTo>
                <a:cubicBezTo>
                  <a:pt x="2500" y="1218"/>
                  <a:pt x="2719" y="1468"/>
                  <a:pt x="3000" y="1468"/>
                </a:cubicBezTo>
                <a:cubicBezTo>
                  <a:pt x="3282" y="1468"/>
                  <a:pt x="3532" y="1218"/>
                  <a:pt x="3532" y="936"/>
                </a:cubicBezTo>
                <a:close/>
                <a:moveTo>
                  <a:pt x="4594" y="875"/>
                </a:moveTo>
                <a:lnTo>
                  <a:pt x="4594" y="875"/>
                </a:lnTo>
                <a:cubicBezTo>
                  <a:pt x="4594" y="1843"/>
                  <a:pt x="4594" y="1843"/>
                  <a:pt x="4594" y="1843"/>
                </a:cubicBezTo>
                <a:cubicBezTo>
                  <a:pt x="4188" y="1843"/>
                  <a:pt x="4188" y="1843"/>
                  <a:pt x="4188" y="1843"/>
                </a:cubicBezTo>
                <a:cubicBezTo>
                  <a:pt x="4188" y="0"/>
                  <a:pt x="4188" y="0"/>
                  <a:pt x="4188" y="0"/>
                </a:cubicBezTo>
                <a:cubicBezTo>
                  <a:pt x="5344" y="968"/>
                  <a:pt x="5344" y="968"/>
                  <a:pt x="5344" y="968"/>
                </a:cubicBezTo>
                <a:cubicBezTo>
                  <a:pt x="5344" y="0"/>
                  <a:pt x="5344" y="0"/>
                  <a:pt x="5344" y="0"/>
                </a:cubicBezTo>
                <a:cubicBezTo>
                  <a:pt x="5750" y="0"/>
                  <a:pt x="5750" y="0"/>
                  <a:pt x="5750" y="0"/>
                </a:cubicBezTo>
                <a:cubicBezTo>
                  <a:pt x="5750" y="1843"/>
                  <a:pt x="5750" y="1843"/>
                  <a:pt x="5750" y="1843"/>
                </a:cubicBezTo>
                <a:lnTo>
                  <a:pt x="4594" y="875"/>
                </a:lnTo>
                <a:close/>
                <a:moveTo>
                  <a:pt x="5968" y="1499"/>
                </a:moveTo>
                <a:lnTo>
                  <a:pt x="5968" y="1499"/>
                </a:lnTo>
                <a:cubicBezTo>
                  <a:pt x="6281" y="1249"/>
                  <a:pt x="6281" y="1249"/>
                  <a:pt x="6281" y="1249"/>
                </a:cubicBezTo>
                <a:cubicBezTo>
                  <a:pt x="6343" y="1374"/>
                  <a:pt x="6468" y="1468"/>
                  <a:pt x="6593" y="1468"/>
                </a:cubicBezTo>
                <a:cubicBezTo>
                  <a:pt x="6718" y="1468"/>
                  <a:pt x="6781" y="1436"/>
                  <a:pt x="6781" y="1343"/>
                </a:cubicBezTo>
                <a:cubicBezTo>
                  <a:pt x="6781" y="1249"/>
                  <a:pt x="6718" y="1218"/>
                  <a:pt x="6562" y="1124"/>
                </a:cubicBezTo>
                <a:cubicBezTo>
                  <a:pt x="6468" y="1093"/>
                  <a:pt x="6468" y="1093"/>
                  <a:pt x="6468" y="1093"/>
                </a:cubicBezTo>
                <a:cubicBezTo>
                  <a:pt x="6187" y="968"/>
                  <a:pt x="6030" y="750"/>
                  <a:pt x="6030" y="531"/>
                </a:cubicBezTo>
                <a:cubicBezTo>
                  <a:pt x="6030" y="187"/>
                  <a:pt x="6312" y="0"/>
                  <a:pt x="6593" y="0"/>
                </a:cubicBezTo>
                <a:cubicBezTo>
                  <a:pt x="6812" y="0"/>
                  <a:pt x="6937" y="31"/>
                  <a:pt x="7093" y="219"/>
                </a:cubicBezTo>
                <a:cubicBezTo>
                  <a:pt x="6843" y="500"/>
                  <a:pt x="6843" y="500"/>
                  <a:pt x="6843" y="500"/>
                </a:cubicBezTo>
                <a:cubicBezTo>
                  <a:pt x="6749" y="406"/>
                  <a:pt x="6687" y="375"/>
                  <a:pt x="6593" y="375"/>
                </a:cubicBezTo>
                <a:cubicBezTo>
                  <a:pt x="6531" y="375"/>
                  <a:pt x="6468" y="406"/>
                  <a:pt x="6468" y="500"/>
                </a:cubicBezTo>
                <a:cubicBezTo>
                  <a:pt x="6468" y="594"/>
                  <a:pt x="6531" y="656"/>
                  <a:pt x="6687" y="719"/>
                </a:cubicBezTo>
                <a:cubicBezTo>
                  <a:pt x="6812" y="781"/>
                  <a:pt x="6812" y="781"/>
                  <a:pt x="6812" y="781"/>
                </a:cubicBezTo>
                <a:cubicBezTo>
                  <a:pt x="7062" y="875"/>
                  <a:pt x="7187" y="1061"/>
                  <a:pt x="7187" y="1311"/>
                </a:cubicBezTo>
                <a:cubicBezTo>
                  <a:pt x="7187" y="1624"/>
                  <a:pt x="6968" y="1843"/>
                  <a:pt x="6624" y="1843"/>
                </a:cubicBezTo>
                <a:cubicBezTo>
                  <a:pt x="6312" y="1843"/>
                  <a:pt x="6093" y="1718"/>
                  <a:pt x="5968" y="1499"/>
                </a:cubicBezTo>
                <a:close/>
                <a:moveTo>
                  <a:pt x="7687" y="406"/>
                </a:moveTo>
                <a:lnTo>
                  <a:pt x="7687" y="406"/>
                </a:lnTo>
                <a:cubicBezTo>
                  <a:pt x="7249" y="406"/>
                  <a:pt x="7249" y="406"/>
                  <a:pt x="7249" y="406"/>
                </a:cubicBezTo>
                <a:cubicBezTo>
                  <a:pt x="7249" y="0"/>
                  <a:pt x="7249" y="0"/>
                  <a:pt x="7249" y="0"/>
                </a:cubicBezTo>
                <a:cubicBezTo>
                  <a:pt x="8531" y="0"/>
                  <a:pt x="8531" y="0"/>
                  <a:pt x="8531" y="0"/>
                </a:cubicBezTo>
                <a:cubicBezTo>
                  <a:pt x="8531" y="406"/>
                  <a:pt x="8531" y="406"/>
                  <a:pt x="8531" y="406"/>
                </a:cubicBezTo>
                <a:cubicBezTo>
                  <a:pt x="8093" y="406"/>
                  <a:pt x="8093" y="406"/>
                  <a:pt x="8093" y="406"/>
                </a:cubicBezTo>
                <a:cubicBezTo>
                  <a:pt x="8093" y="1843"/>
                  <a:pt x="8093" y="1843"/>
                  <a:pt x="8093" y="1843"/>
                </a:cubicBezTo>
                <a:cubicBezTo>
                  <a:pt x="7687" y="1843"/>
                  <a:pt x="7687" y="1843"/>
                  <a:pt x="7687" y="1843"/>
                </a:cubicBezTo>
                <a:lnTo>
                  <a:pt x="7687" y="406"/>
                </a:lnTo>
                <a:close/>
                <a:moveTo>
                  <a:pt x="8749" y="0"/>
                </a:moveTo>
                <a:lnTo>
                  <a:pt x="8749" y="0"/>
                </a:lnTo>
                <a:cubicBezTo>
                  <a:pt x="9874" y="0"/>
                  <a:pt x="9874" y="0"/>
                  <a:pt x="9874" y="0"/>
                </a:cubicBezTo>
                <a:cubicBezTo>
                  <a:pt x="9874" y="406"/>
                  <a:pt x="9874" y="406"/>
                  <a:pt x="9874" y="406"/>
                </a:cubicBezTo>
                <a:cubicBezTo>
                  <a:pt x="9156" y="406"/>
                  <a:pt x="9156" y="406"/>
                  <a:pt x="9156" y="406"/>
                </a:cubicBezTo>
                <a:cubicBezTo>
                  <a:pt x="9156" y="719"/>
                  <a:pt x="9156" y="719"/>
                  <a:pt x="9156" y="719"/>
                </a:cubicBezTo>
                <a:cubicBezTo>
                  <a:pt x="9718" y="719"/>
                  <a:pt x="9718" y="719"/>
                  <a:pt x="9718" y="719"/>
                </a:cubicBezTo>
                <a:cubicBezTo>
                  <a:pt x="9718" y="1124"/>
                  <a:pt x="9718" y="1124"/>
                  <a:pt x="9718" y="1124"/>
                </a:cubicBezTo>
                <a:cubicBezTo>
                  <a:pt x="9156" y="1124"/>
                  <a:pt x="9156" y="1124"/>
                  <a:pt x="9156" y="1124"/>
                </a:cubicBezTo>
                <a:cubicBezTo>
                  <a:pt x="9156" y="1436"/>
                  <a:pt x="9156" y="1436"/>
                  <a:pt x="9156" y="1436"/>
                </a:cubicBezTo>
                <a:cubicBezTo>
                  <a:pt x="9874" y="1436"/>
                  <a:pt x="9874" y="1436"/>
                  <a:pt x="9874" y="1436"/>
                </a:cubicBezTo>
                <a:cubicBezTo>
                  <a:pt x="9874" y="1843"/>
                  <a:pt x="9874" y="1843"/>
                  <a:pt x="9874" y="1843"/>
                </a:cubicBezTo>
                <a:cubicBezTo>
                  <a:pt x="8749" y="1843"/>
                  <a:pt x="8749" y="1843"/>
                  <a:pt x="8749" y="1843"/>
                </a:cubicBezTo>
                <a:lnTo>
                  <a:pt x="8749" y="0"/>
                </a:lnTo>
                <a:close/>
                <a:moveTo>
                  <a:pt x="10562" y="1093"/>
                </a:moveTo>
                <a:lnTo>
                  <a:pt x="10562" y="1093"/>
                </a:lnTo>
                <a:lnTo>
                  <a:pt x="10562" y="1093"/>
                </a:lnTo>
                <a:cubicBezTo>
                  <a:pt x="10562" y="1843"/>
                  <a:pt x="10562" y="1843"/>
                  <a:pt x="10562" y="1843"/>
                </a:cubicBezTo>
                <a:cubicBezTo>
                  <a:pt x="10156" y="1843"/>
                  <a:pt x="10156" y="1843"/>
                  <a:pt x="10156" y="1843"/>
                </a:cubicBezTo>
                <a:cubicBezTo>
                  <a:pt x="10156" y="0"/>
                  <a:pt x="10156" y="0"/>
                  <a:pt x="10156" y="0"/>
                </a:cubicBezTo>
                <a:cubicBezTo>
                  <a:pt x="10843" y="0"/>
                  <a:pt x="10843" y="0"/>
                  <a:pt x="10843" y="0"/>
                </a:cubicBezTo>
                <a:cubicBezTo>
                  <a:pt x="11156" y="0"/>
                  <a:pt x="11374" y="250"/>
                  <a:pt x="11374" y="562"/>
                </a:cubicBezTo>
                <a:cubicBezTo>
                  <a:pt x="11374" y="781"/>
                  <a:pt x="11249" y="968"/>
                  <a:pt x="11031" y="1061"/>
                </a:cubicBezTo>
                <a:cubicBezTo>
                  <a:pt x="11624" y="1843"/>
                  <a:pt x="11624" y="1843"/>
                  <a:pt x="11624" y="1843"/>
                </a:cubicBezTo>
                <a:cubicBezTo>
                  <a:pt x="11124" y="1843"/>
                  <a:pt x="11124" y="1843"/>
                  <a:pt x="11124" y="1843"/>
                </a:cubicBezTo>
                <a:lnTo>
                  <a:pt x="10562" y="1093"/>
                </a:lnTo>
                <a:close/>
                <a:moveTo>
                  <a:pt x="10812" y="750"/>
                </a:moveTo>
                <a:lnTo>
                  <a:pt x="10812" y="750"/>
                </a:lnTo>
                <a:cubicBezTo>
                  <a:pt x="10906" y="750"/>
                  <a:pt x="10999" y="656"/>
                  <a:pt x="10999" y="562"/>
                </a:cubicBezTo>
                <a:cubicBezTo>
                  <a:pt x="10999" y="469"/>
                  <a:pt x="10906" y="375"/>
                  <a:pt x="10812" y="375"/>
                </a:cubicBezTo>
                <a:cubicBezTo>
                  <a:pt x="10562" y="375"/>
                  <a:pt x="10562" y="375"/>
                  <a:pt x="10562" y="375"/>
                </a:cubicBezTo>
                <a:cubicBezTo>
                  <a:pt x="10562" y="750"/>
                  <a:pt x="10562" y="750"/>
                  <a:pt x="10562" y="750"/>
                </a:cubicBezTo>
                <a:lnTo>
                  <a:pt x="10812" y="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781"/>
            <a:ext cx="8229600" cy="43381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61" y="6200775"/>
            <a:ext cx="457239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cap="all">
                <a:solidFill>
                  <a:schemeClr val="tx1"/>
                </a:solidFill>
              </a:defRPr>
            </a:lvl1pPr>
          </a:lstStyle>
          <a:p>
            <a:fld id="{247F6857-DFD3-4A9A-BE7C-509D8EBBB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4" r:id="rId5"/>
    <p:sldLayoutId id="2147483652" r:id="rId6"/>
    <p:sldLayoutId id="2147483660" r:id="rId7"/>
    <p:sldLayoutId id="2147483666" r:id="rId8"/>
    <p:sldLayoutId id="2147483667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ts val="1200"/>
        </a:spcBef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2250" algn="l" defTabSz="914400" rtl="0" eaLnBrk="1" latinLnBrk="0" hangingPunct="1">
        <a:spcBef>
          <a:spcPts val="1200"/>
        </a:spcBef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1225" indent="-228600" algn="l" defTabSz="914400" rtl="0" eaLnBrk="1" latinLnBrk="0" hangingPunct="1">
        <a:spcBef>
          <a:spcPts val="1200"/>
        </a:spcBef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30188" algn="l" defTabSz="914400" rtl="0" eaLnBrk="1" latinLnBrk="0" hangingPunct="1">
        <a:spcBef>
          <a:spcPts val="1200"/>
        </a:spcBef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udy@judyrobinett.c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judy@judyrobinett.com - @judyrobinett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066" y="2853309"/>
            <a:ext cx="4589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Presented By:</a:t>
            </a:r>
          </a:p>
          <a:p>
            <a:r>
              <a:rPr lang="en-US" sz="4400" dirty="0" smtClean="0"/>
              <a:t>Judy Robinett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42929" y="4316148"/>
            <a:ext cx="763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Power </a:t>
            </a:r>
            <a:r>
              <a:rPr lang="en-US" sz="3600" b="1" dirty="0"/>
              <a:t>N</a:t>
            </a:r>
            <a:r>
              <a:rPr lang="en-US" sz="3600" b="1" dirty="0" smtClean="0"/>
              <a:t>etworks That Help </a:t>
            </a:r>
            <a:r>
              <a:rPr lang="en-US" sz="3600" b="1" dirty="0"/>
              <a:t>Y</a:t>
            </a:r>
            <a:r>
              <a:rPr lang="en-US" sz="3600" b="1" dirty="0" smtClean="0"/>
              <a:t>ou </a:t>
            </a:r>
            <a:r>
              <a:rPr lang="en-US" sz="3600" b="1" dirty="0"/>
              <a:t>A</a:t>
            </a:r>
            <a:r>
              <a:rPr lang="en-US" sz="3600" b="1" dirty="0" smtClean="0"/>
              <a:t>chieve </a:t>
            </a:r>
            <a:r>
              <a:rPr lang="en-US" sz="3600" b="1" dirty="0"/>
              <a:t>Y</a:t>
            </a:r>
            <a:r>
              <a:rPr lang="en-US" sz="3600" b="1" dirty="0" smtClean="0"/>
              <a:t>our </a:t>
            </a:r>
            <a:r>
              <a:rPr lang="en-US" sz="3600" b="1" dirty="0"/>
              <a:t>G</a:t>
            </a:r>
            <a:r>
              <a:rPr lang="en-US" sz="3600" b="1" dirty="0" smtClean="0"/>
              <a:t>reatest </a:t>
            </a:r>
            <a:r>
              <a:rPr lang="en-US" sz="3600" b="1" dirty="0"/>
              <a:t>P</a:t>
            </a:r>
            <a:r>
              <a:rPr lang="en-US" sz="3600" b="1" dirty="0" smtClean="0"/>
              <a:t>otential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486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66" y="915408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42891"/>
                </a:solidFill>
              </a:rPr>
              <a:t>What’s holding you 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72" y="2091224"/>
            <a:ext cx="8229600" cy="433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/>
                <a:cs typeface="Tahoma"/>
              </a:rPr>
              <a:t>Confront </a:t>
            </a:r>
            <a:r>
              <a:rPr lang="en-US" sz="2800" b="1" dirty="0" smtClean="0">
                <a:latin typeface="Tahoma"/>
                <a:cs typeface="Tahoma"/>
              </a:rPr>
              <a:t>FEARS</a:t>
            </a:r>
            <a:endParaRPr lang="en-US" sz="2800" b="1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latin typeface="Tahoma"/>
                <a:cs typeface="Tahoma"/>
              </a:rPr>
              <a:t>Challenge </a:t>
            </a:r>
            <a:r>
              <a:rPr lang="en-US" sz="2800" b="1" dirty="0" smtClean="0">
                <a:latin typeface="Tahoma"/>
                <a:cs typeface="Tahoma"/>
              </a:rPr>
              <a:t>ASSUMPTIONS</a:t>
            </a:r>
            <a:endParaRPr lang="en-US" sz="2800" b="1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latin typeface="Tahoma"/>
                <a:cs typeface="Tahoma"/>
              </a:rPr>
              <a:t>Change </a:t>
            </a:r>
            <a:r>
              <a:rPr lang="en-US" sz="2800" b="1" dirty="0" smtClean="0">
                <a:latin typeface="Tahoma"/>
                <a:cs typeface="Tahoma"/>
              </a:rPr>
              <a:t>BELIEFS</a:t>
            </a:r>
            <a:endParaRPr lang="en-US" sz="2800" b="1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latin typeface="Tahoma"/>
                <a:cs typeface="Tahoma"/>
              </a:rPr>
              <a:t>Create </a:t>
            </a:r>
            <a:r>
              <a:rPr lang="en-US" sz="2800" b="1" dirty="0" smtClean="0">
                <a:latin typeface="Tahoma"/>
                <a:cs typeface="Tahoma"/>
              </a:rPr>
              <a:t>RELATIONSHIP CAPITAL</a:t>
            </a:r>
            <a:endParaRPr lang="en-US" sz="2800" b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7" y="34335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Rethink Fear!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137" y="1511742"/>
            <a:ext cx="5791200" cy="401615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 err="1" smtClean="0">
                <a:latin typeface="Tahoma"/>
                <a:cs typeface="Tahoma"/>
              </a:rPr>
              <a:t>Pachad</a:t>
            </a:r>
            <a:r>
              <a:rPr lang="en-US" sz="2400" b="1" dirty="0" smtClean="0">
                <a:latin typeface="Tahoma"/>
                <a:cs typeface="Tahoma"/>
              </a:rPr>
              <a:t>	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ahoma"/>
              </a:rPr>
              <a:t>The worst case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ahoma"/>
              </a:rPr>
              <a:t>Fight or Flight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ahoma"/>
              </a:rPr>
              <a:t>Panic or </a:t>
            </a:r>
            <a:r>
              <a:rPr lang="en-US" sz="2400" dirty="0" smtClean="0">
                <a:cs typeface="Tahoma"/>
              </a:rPr>
              <a:t>Terror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cs typeface="Tahoma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 err="1" smtClean="0">
                <a:latin typeface="Tahoma"/>
                <a:cs typeface="Tahoma"/>
              </a:rPr>
              <a:t>Yirah</a:t>
            </a:r>
            <a:endParaRPr lang="en-US" sz="2400" b="1" dirty="0" smtClean="0">
              <a:latin typeface="Tahoma"/>
              <a:cs typeface="Tahoma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ahoma"/>
              </a:rPr>
              <a:t>Awe has an element of fear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ahoma"/>
              </a:rPr>
              <a:t>Feeling that overcomes us when we inhabit a larger space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400" b="1" dirty="0" smtClean="0">
              <a:latin typeface="Tahoma"/>
              <a:cs typeface="Tahoma"/>
            </a:endParaRPr>
          </a:p>
          <a:p>
            <a:pPr marL="687387" lvl="1" indent="-457200">
              <a:spcBef>
                <a:spcPts val="1200"/>
              </a:spcBef>
              <a:buFont typeface="+mj-lt"/>
              <a:buAutoNum type="arabicPeriod"/>
            </a:pPr>
            <a:endParaRPr lang="en-US" sz="2400" b="1" dirty="0">
              <a:latin typeface="Tahoma"/>
              <a:cs typeface="Tahom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7358" y="5781880"/>
            <a:ext cx="4343400" cy="316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judy@judyrobinett.com - @judyrobinett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506"/>
            <a:ext cx="3385822" cy="42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ook ca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2276" r="15943" b="5857"/>
          <a:stretch/>
        </p:blipFill>
        <p:spPr>
          <a:xfrm>
            <a:off x="4865436" y="152400"/>
            <a:ext cx="4098258" cy="651031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52" y="1127981"/>
            <a:ext cx="410904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badi MT Condensed Extra Bold"/>
                <a:cs typeface="Abadi MT Condensed Extra Bold"/>
              </a:rPr>
              <a:t>CHANCE</a:t>
            </a:r>
            <a:r>
              <a:rPr lang="en-US" sz="3000" dirty="0" smtClean="0">
                <a:solidFill>
                  <a:schemeClr val="accent1"/>
                </a:solidFill>
              </a:rPr>
              <a:t> is always powerful. </a:t>
            </a:r>
          </a:p>
          <a:p>
            <a:r>
              <a:rPr lang="en-US" sz="3000" dirty="0" smtClean="0">
                <a:solidFill>
                  <a:schemeClr val="accent1"/>
                </a:solidFill>
              </a:rPr>
              <a:t>Let your hook be always cast; in the pool where you least expect it, there will be a fish. </a:t>
            </a:r>
          </a:p>
          <a:p>
            <a:endParaRPr lang="en-US" sz="2000" dirty="0">
              <a:solidFill>
                <a:srgbClr val="642891"/>
              </a:solidFill>
            </a:endParaRPr>
          </a:p>
          <a:p>
            <a:r>
              <a:rPr lang="en-US" sz="2000" dirty="0">
                <a:solidFill>
                  <a:srgbClr val="642891"/>
                </a:solidFill>
              </a:rPr>
              <a:t>Ovid Roman poet (43 BC - 17 AD)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891"/>
                </a:solidFill>
              </a:rPr>
              <a:t>Rethink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2799" y="1727200"/>
            <a:ext cx="4673600" cy="4064000"/>
            <a:chOff x="2082799" y="1727200"/>
            <a:chExt cx="4673600" cy="4064000"/>
          </a:xfrm>
        </p:grpSpPr>
        <p:sp>
          <p:nvSpPr>
            <p:cNvPr id="7" name="Isosceles Triangle 6"/>
            <p:cNvSpPr/>
            <p:nvPr/>
          </p:nvSpPr>
          <p:spPr>
            <a:xfrm>
              <a:off x="2082799" y="1727200"/>
              <a:ext cx="4064000" cy="40640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114799" y="2135782"/>
              <a:ext cx="2641600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12" tIns="180312" rIns="180312" bIns="180312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642891"/>
                  </a:solidFill>
                </a:rPr>
                <a:t>Shy</a:t>
              </a:r>
              <a:endParaRPr lang="en-US" sz="3200" kern="1200" dirty="0">
                <a:solidFill>
                  <a:srgbClr val="64289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114799" y="3218060"/>
              <a:ext cx="2641600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12" tIns="180312" rIns="180312" bIns="180312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642891"/>
                  </a:solidFill>
                </a:rPr>
                <a:t>Strangers</a:t>
              </a:r>
              <a:endParaRPr lang="en-US" sz="3200" kern="1200" dirty="0">
                <a:solidFill>
                  <a:srgbClr val="64289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14799" y="4300339"/>
              <a:ext cx="2641600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12" tIns="180312" rIns="180312" bIns="180312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642891"/>
                  </a:solidFill>
                </a:rPr>
                <a:t>Silver Spoon</a:t>
              </a:r>
              <a:endParaRPr lang="en-US" sz="3200" kern="1200" dirty="0">
                <a:solidFill>
                  <a:srgbClr val="64289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2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4383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ssump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04"/>
            <a:ext cx="9453329" cy="6927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911" y="4419600"/>
            <a:ext cx="5251157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badi MT Condensed Extra Bold"/>
                <a:cs typeface="Abadi MT Condensed Extra Bold"/>
              </a:rPr>
              <a:t>ASSUMPTION</a:t>
            </a:r>
            <a:r>
              <a:rPr lang="en-US" sz="4000" dirty="0" smtClean="0"/>
              <a:t> </a:t>
            </a:r>
            <a:r>
              <a:rPr lang="en-US" sz="4000" dirty="0"/>
              <a:t>is the </a:t>
            </a:r>
            <a:endParaRPr lang="en-US" sz="4000" dirty="0" smtClean="0"/>
          </a:p>
          <a:p>
            <a:r>
              <a:rPr lang="en-US" sz="4000" dirty="0" smtClean="0"/>
              <a:t>mother </a:t>
            </a:r>
            <a:r>
              <a:rPr lang="en-US" sz="4000" dirty="0"/>
              <a:t>of all screw-ups</a:t>
            </a:r>
            <a:r>
              <a:rPr lang="en-US" sz="4000" dirty="0" smtClean="0"/>
              <a:t>.  </a:t>
            </a:r>
            <a:endParaRPr lang="en-US" sz="4000" dirty="0"/>
          </a:p>
          <a:p>
            <a:r>
              <a:rPr lang="en-US" sz="1600" i="1" dirty="0" err="1" smtClean="0"/>
              <a:t>Wethern’s</a:t>
            </a:r>
            <a:r>
              <a:rPr lang="en-US" sz="1600" i="1" dirty="0" smtClean="0"/>
              <a:t> </a:t>
            </a:r>
            <a:r>
              <a:rPr lang="en-US" sz="1600" i="1" dirty="0"/>
              <a:t>Law of Suspended Judgment</a:t>
            </a:r>
          </a:p>
          <a:p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611" y="838200"/>
            <a:ext cx="50016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Errant </a:t>
            </a:r>
            <a:r>
              <a:rPr lang="en-US" sz="40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ASSUMPTIONS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lie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at </a:t>
            </a:r>
            <a:r>
              <a:rPr lang="en-US" sz="4000" dirty="0">
                <a:solidFill>
                  <a:srgbClr val="000000"/>
                </a:solidFill>
              </a:rPr>
              <a:t>the root of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every </a:t>
            </a:r>
            <a:r>
              <a:rPr lang="en-US" sz="4000" dirty="0">
                <a:solidFill>
                  <a:srgbClr val="000000"/>
                </a:solidFill>
              </a:rPr>
              <a:t>failure</a:t>
            </a:r>
            <a:r>
              <a:rPr lang="en-US" sz="4000" dirty="0" smtClean="0">
                <a:solidFill>
                  <a:srgbClr val="000000"/>
                </a:solidFill>
              </a:rPr>
              <a:t>.                                              </a:t>
            </a:r>
          </a:p>
          <a:p>
            <a:r>
              <a:rPr lang="en-US" sz="1600" i="1" dirty="0" smtClean="0">
                <a:solidFill>
                  <a:srgbClr val="000000"/>
                </a:solidFill>
              </a:rPr>
              <a:t>Alex </a:t>
            </a:r>
            <a:r>
              <a:rPr lang="en-US" sz="1600" i="1" dirty="0">
                <a:solidFill>
                  <a:srgbClr val="000000"/>
                </a:solidFill>
              </a:rPr>
              <a:t>Mackenzie </a:t>
            </a:r>
          </a:p>
        </p:txBody>
      </p:sp>
    </p:spTree>
    <p:extLst>
      <p:ext uri="{BB962C8B-B14F-4D97-AF65-F5344CB8AC3E}">
        <p14:creationId xmlns:p14="http://schemas.microsoft.com/office/powerpoint/2010/main" val="2960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0174" r="2232" b="-701"/>
          <a:stretch/>
        </p:blipFill>
        <p:spPr>
          <a:xfrm>
            <a:off x="-90978" y="1245837"/>
            <a:ext cx="9331231" cy="67797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9738" y="1523246"/>
            <a:ext cx="4997017" cy="5130133"/>
            <a:chOff x="2309018" y="1600200"/>
            <a:chExt cx="4525963" cy="4525963"/>
          </a:xfrm>
        </p:grpSpPr>
        <p:sp>
          <p:nvSpPr>
            <p:cNvPr id="9" name="Diamond 8"/>
            <p:cNvSpPr/>
            <p:nvPr/>
          </p:nvSpPr>
          <p:spPr>
            <a:xfrm>
              <a:off x="2309018" y="1600200"/>
              <a:ext cx="4525963" cy="4525963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411933" y="2030166"/>
              <a:ext cx="2080672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rgbClr val="43045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186" tIns="246186" rIns="246186" bIns="246186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50" kern="1200" dirty="0" smtClean="0"/>
                <a:t>Opportunities</a:t>
              </a:r>
              <a:endParaRPr lang="en-US" sz="235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39888" y="2030166"/>
              <a:ext cx="2029066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rgbClr val="43045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186" tIns="246186" rIns="246186" bIns="246186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Information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23437" y="3931070"/>
              <a:ext cx="2080671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rgbClr val="43045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186" tIns="246186" rIns="246186" bIns="246186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Money</a:t>
              </a:r>
              <a:endParaRPr lang="en-US" sz="2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39888" y="3931070"/>
              <a:ext cx="2029066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rgbClr val="43045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186" tIns="246186" rIns="246186" bIns="246186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Connections</a:t>
              </a:r>
              <a:endParaRPr lang="en-US" sz="2400" kern="1200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737" y="102837"/>
            <a:ext cx="6811107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43045B"/>
                </a:solidFill>
              </a:rPr>
              <a:t>Four Critical Resources</a:t>
            </a:r>
            <a:endParaRPr lang="en-US" b="1" dirty="0">
              <a:solidFill>
                <a:srgbClr val="430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“You </a:t>
            </a:r>
            <a:r>
              <a:rPr lang="en-US" sz="4400" dirty="0"/>
              <a:t>have to learn the rules of the game. And then you have to play better than anyone else</a:t>
            </a:r>
            <a:r>
              <a:rPr lang="en-US" sz="4400" dirty="0" smtClean="0"/>
              <a:t>.”</a:t>
            </a:r>
            <a:r>
              <a:rPr lang="en-US" sz="4400" dirty="0"/>
              <a:t>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smtClean="0"/>
              <a:t>Albert  </a:t>
            </a:r>
            <a:r>
              <a:rPr lang="en-US" sz="4400" dirty="0" smtClean="0"/>
              <a:t>Einstein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5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77"/>
            <a:ext cx="6212175" cy="149030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b="1" dirty="0" smtClean="0">
                <a:solidFill>
                  <a:srgbClr val="43045B"/>
                </a:solidFill>
              </a:rPr>
              <a:t>Your Social Circle</a:t>
            </a:r>
            <a:endParaRPr lang="en-US" b="1" dirty="0">
              <a:solidFill>
                <a:srgbClr val="43045B"/>
              </a:solidFill>
            </a:endParaRPr>
          </a:p>
        </p:txBody>
      </p:sp>
      <p:pic>
        <p:nvPicPr>
          <p:cNvPr id="5" name="Picture 4" descr="clip_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9" y="1300103"/>
            <a:ext cx="5453145" cy="5453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1344" y="2582614"/>
            <a:ext cx="6486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43045B"/>
                </a:solidFill>
              </a:rPr>
              <a:t>Bigger ≠ Better</a:t>
            </a:r>
            <a:endParaRPr lang="en-US" sz="8000" dirty="0">
              <a:solidFill>
                <a:srgbClr val="43045B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4663" y="5950739"/>
            <a:ext cx="8229600" cy="11074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 smtClean="0">
                <a:solidFill>
                  <a:srgbClr val="43045B"/>
                </a:solidFill>
              </a:rPr>
              <a:t>Goal is Quality-- Robust, Deep, and Wide</a:t>
            </a:r>
            <a:endParaRPr lang="en-US" sz="3000" b="1" dirty="0">
              <a:solidFill>
                <a:srgbClr val="43045B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500811" y="1990293"/>
            <a:ext cx="2081827" cy="1793883"/>
          </a:xfrm>
          <a:prstGeom prst="straightConnector1">
            <a:avLst/>
          </a:prstGeom>
          <a:ln w="57150" cmpd="sng">
            <a:solidFill>
              <a:srgbClr val="780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2273" y="6476249"/>
            <a:ext cx="767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3045B"/>
                </a:solidFill>
              </a:rPr>
              <a:t>Source: </a:t>
            </a:r>
            <a:r>
              <a:rPr lang="en-US" sz="1200" b="1" i="1" dirty="0">
                <a:solidFill>
                  <a:srgbClr val="43045B"/>
                </a:solidFill>
              </a:rPr>
              <a:t>Grouped: How small groups of friends are the key to influence on the social </a:t>
            </a:r>
            <a:r>
              <a:rPr lang="en-US" sz="1200" b="1" i="1" dirty="0" smtClean="0">
                <a:solidFill>
                  <a:srgbClr val="43045B"/>
                </a:solidFill>
              </a:rPr>
              <a:t>web </a:t>
            </a:r>
            <a:r>
              <a:rPr lang="en-US" sz="1200" b="1" dirty="0" smtClean="0">
                <a:solidFill>
                  <a:srgbClr val="43045B"/>
                </a:solidFill>
              </a:rPr>
              <a:t>-</a:t>
            </a:r>
            <a:r>
              <a:rPr lang="en-US" sz="1200" dirty="0" smtClean="0">
                <a:solidFill>
                  <a:srgbClr val="43045B"/>
                </a:solidFill>
              </a:rPr>
              <a:t> Paul Adams</a:t>
            </a:r>
          </a:p>
        </p:txBody>
      </p:sp>
    </p:spTree>
    <p:extLst>
      <p:ext uri="{BB962C8B-B14F-4D97-AF65-F5344CB8AC3E}">
        <p14:creationId xmlns:p14="http://schemas.microsoft.com/office/powerpoint/2010/main" val="949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42891"/>
                </a:solidFill>
              </a:rPr>
              <a:t>Focus on 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4" descr="clip_image002.jpg"/>
          <p:cNvPicPr>
            <a:picLocks noChangeAspect="1"/>
          </p:cNvPicPr>
          <p:nvPr/>
        </p:nvPicPr>
        <p:blipFill rotWithShape="1">
          <a:blip r:embed="rId2"/>
          <a:srcRect l="4991" t="5221" r="4889" b="4475"/>
          <a:stretch/>
        </p:blipFill>
        <p:spPr>
          <a:xfrm>
            <a:off x="655968" y="969080"/>
            <a:ext cx="4682942" cy="4692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968" y="5846932"/>
            <a:ext cx="7995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42891"/>
                </a:solidFill>
              </a:rPr>
              <a:t>Source: </a:t>
            </a:r>
            <a:r>
              <a:rPr lang="en-US" sz="1200" b="1" i="1" dirty="0">
                <a:solidFill>
                  <a:srgbClr val="642891"/>
                </a:solidFill>
              </a:rPr>
              <a:t>Grouped: How small groups of friends are the key to influence on the social </a:t>
            </a:r>
            <a:r>
              <a:rPr lang="en-US" sz="1200" b="1" i="1" dirty="0" smtClean="0">
                <a:solidFill>
                  <a:srgbClr val="642891"/>
                </a:solidFill>
              </a:rPr>
              <a:t>web </a:t>
            </a:r>
            <a:r>
              <a:rPr lang="en-US" sz="1200" b="1" dirty="0" smtClean="0">
                <a:solidFill>
                  <a:srgbClr val="642891"/>
                </a:solidFill>
              </a:rPr>
              <a:t>-</a:t>
            </a:r>
            <a:r>
              <a:rPr lang="en-US" sz="1200" dirty="0" smtClean="0">
                <a:solidFill>
                  <a:srgbClr val="642891"/>
                </a:solidFill>
              </a:rPr>
              <a:t> Paul Adams</a:t>
            </a:r>
          </a:p>
        </p:txBody>
      </p:sp>
      <p:sp>
        <p:nvSpPr>
          <p:cNvPr id="8" name="Oval 7"/>
          <p:cNvSpPr/>
          <p:nvPr/>
        </p:nvSpPr>
        <p:spPr>
          <a:xfrm>
            <a:off x="492854" y="4017248"/>
            <a:ext cx="1697483" cy="1614225"/>
          </a:xfrm>
          <a:prstGeom prst="ellipse">
            <a:avLst/>
          </a:prstGeom>
          <a:noFill/>
          <a:ln w="76200" cmpd="sng">
            <a:solidFill>
              <a:srgbClr val="780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17519" y="1489208"/>
            <a:ext cx="3712060" cy="1512585"/>
            <a:chOff x="5127140" y="1740038"/>
            <a:chExt cx="3045560" cy="839347"/>
          </a:xfrm>
        </p:grpSpPr>
        <p:pic>
          <p:nvPicPr>
            <p:cNvPr id="9" name="Picture 8" descr="peop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140" y="1740038"/>
              <a:ext cx="593846" cy="836232"/>
            </a:xfrm>
            <a:prstGeom prst="rect">
              <a:avLst/>
            </a:prstGeom>
          </p:spPr>
        </p:pic>
        <p:pic>
          <p:nvPicPr>
            <p:cNvPr id="10" name="Picture 9" descr="peop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440" y="1740038"/>
              <a:ext cx="593846" cy="836232"/>
            </a:xfrm>
            <a:prstGeom prst="rect">
              <a:avLst/>
            </a:prstGeom>
          </p:spPr>
        </p:pic>
        <p:pic>
          <p:nvPicPr>
            <p:cNvPr id="11" name="Picture 10" descr="peop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854" y="1743153"/>
              <a:ext cx="593846" cy="83623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5830321" y="2112685"/>
              <a:ext cx="319436" cy="88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050520" y="2112685"/>
              <a:ext cx="319436" cy="88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4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42891"/>
                </a:solidFill>
                <a:latin typeface="Tahoma"/>
                <a:cs typeface="Tahoma"/>
              </a:rPr>
              <a:t>Strategic Networking: </a:t>
            </a:r>
            <a:r>
              <a:rPr lang="en-US" dirty="0" smtClean="0">
                <a:solidFill>
                  <a:srgbClr val="642891"/>
                </a:solidFill>
                <a:latin typeface="Tahoma"/>
                <a:cs typeface="Tahoma"/>
              </a:rPr>
              <a:t/>
            </a:r>
            <a:br>
              <a:rPr lang="en-US" dirty="0" smtClean="0">
                <a:solidFill>
                  <a:srgbClr val="642891"/>
                </a:solidFill>
                <a:latin typeface="Tahoma"/>
                <a:cs typeface="Tahoma"/>
              </a:rPr>
            </a:br>
            <a:r>
              <a:rPr lang="en-US" dirty="0" smtClean="0">
                <a:solidFill>
                  <a:srgbClr val="642891"/>
                </a:solidFill>
                <a:latin typeface="Tahoma"/>
                <a:cs typeface="Tahoma"/>
              </a:rPr>
              <a:t>Know </a:t>
            </a:r>
            <a:r>
              <a:rPr lang="en-US" dirty="0">
                <a:solidFill>
                  <a:srgbClr val="642891"/>
                </a:solidFill>
                <a:latin typeface="Tahoma"/>
                <a:cs typeface="Tahoma"/>
              </a:rPr>
              <a:t>your NEEDS</a:t>
            </a:r>
            <a:br>
              <a:rPr lang="en-US" dirty="0">
                <a:solidFill>
                  <a:srgbClr val="642891"/>
                </a:solidFill>
                <a:latin typeface="Tahoma"/>
                <a:cs typeface="Tahoma"/>
              </a:rPr>
            </a:br>
            <a:endParaRPr lang="en-US" dirty="0">
              <a:solidFill>
                <a:srgbClr val="642891"/>
              </a:solidFill>
              <a:latin typeface="Tahoma"/>
              <a:cs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44770"/>
            <a:ext cx="8229600" cy="914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642891"/>
                </a:solidFill>
              </a:rPr>
              <a:t>What is </a:t>
            </a:r>
            <a:r>
              <a:rPr lang="en-US" sz="3000" dirty="0">
                <a:solidFill>
                  <a:srgbClr val="642891"/>
                </a:solidFill>
              </a:rPr>
              <a:t>your goal? </a:t>
            </a:r>
            <a:endParaRPr lang="en-US" sz="3000" dirty="0" smtClean="0">
              <a:solidFill>
                <a:srgbClr val="64289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059" y="3251718"/>
            <a:ext cx="8568900" cy="1360744"/>
            <a:chOff x="340059" y="3251718"/>
            <a:chExt cx="8568900" cy="1360744"/>
          </a:xfrm>
          <a:solidFill>
            <a:srgbClr val="642891"/>
          </a:solidFill>
        </p:grpSpPr>
        <p:sp>
          <p:nvSpPr>
            <p:cNvPr id="8" name="Freeform 7"/>
            <p:cNvSpPr/>
            <p:nvPr/>
          </p:nvSpPr>
          <p:spPr>
            <a:xfrm>
              <a:off x="340059" y="3259478"/>
              <a:ext cx="2254973" cy="1352984"/>
            </a:xfrm>
            <a:custGeom>
              <a:avLst/>
              <a:gdLst>
                <a:gd name="connsiteX0" fmla="*/ 0 w 2254973"/>
                <a:gd name="connsiteY0" fmla="*/ 135298 h 1352984"/>
                <a:gd name="connsiteX1" fmla="*/ 135298 w 2254973"/>
                <a:gd name="connsiteY1" fmla="*/ 0 h 1352984"/>
                <a:gd name="connsiteX2" fmla="*/ 2119675 w 2254973"/>
                <a:gd name="connsiteY2" fmla="*/ 0 h 1352984"/>
                <a:gd name="connsiteX3" fmla="*/ 2254973 w 2254973"/>
                <a:gd name="connsiteY3" fmla="*/ 135298 h 1352984"/>
                <a:gd name="connsiteX4" fmla="*/ 2254973 w 2254973"/>
                <a:gd name="connsiteY4" fmla="*/ 1217686 h 1352984"/>
                <a:gd name="connsiteX5" fmla="*/ 2119675 w 2254973"/>
                <a:gd name="connsiteY5" fmla="*/ 1352984 h 1352984"/>
                <a:gd name="connsiteX6" fmla="*/ 135298 w 2254973"/>
                <a:gd name="connsiteY6" fmla="*/ 1352984 h 1352984"/>
                <a:gd name="connsiteX7" fmla="*/ 0 w 2254973"/>
                <a:gd name="connsiteY7" fmla="*/ 1217686 h 1352984"/>
                <a:gd name="connsiteX8" fmla="*/ 0 w 2254973"/>
                <a:gd name="connsiteY8" fmla="*/ 135298 h 13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973" h="1352984">
                  <a:moveTo>
                    <a:pt x="0" y="135298"/>
                  </a:moveTo>
                  <a:cubicBezTo>
                    <a:pt x="0" y="60575"/>
                    <a:pt x="60575" y="0"/>
                    <a:pt x="135298" y="0"/>
                  </a:cubicBezTo>
                  <a:lnTo>
                    <a:pt x="2119675" y="0"/>
                  </a:lnTo>
                  <a:cubicBezTo>
                    <a:pt x="2194398" y="0"/>
                    <a:pt x="2254973" y="60575"/>
                    <a:pt x="2254973" y="135298"/>
                  </a:cubicBezTo>
                  <a:lnTo>
                    <a:pt x="2254973" y="1217686"/>
                  </a:lnTo>
                  <a:cubicBezTo>
                    <a:pt x="2254973" y="1292409"/>
                    <a:pt x="2194398" y="1352984"/>
                    <a:pt x="2119675" y="1352984"/>
                  </a:cubicBezTo>
                  <a:lnTo>
                    <a:pt x="135298" y="1352984"/>
                  </a:lnTo>
                  <a:cubicBezTo>
                    <a:pt x="60575" y="1352984"/>
                    <a:pt x="0" y="1292409"/>
                    <a:pt x="0" y="1217686"/>
                  </a:cubicBezTo>
                  <a:lnTo>
                    <a:pt x="0" y="135298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98" tIns="142498" rIns="142498" bIns="14249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Grow Revenues</a:t>
              </a:r>
              <a:endParaRPr lang="en-US" sz="27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20530" y="3648593"/>
              <a:ext cx="478054" cy="559233"/>
            </a:xfrm>
            <a:custGeom>
              <a:avLst/>
              <a:gdLst>
                <a:gd name="connsiteX0" fmla="*/ 0 w 478054"/>
                <a:gd name="connsiteY0" fmla="*/ 111847 h 559233"/>
                <a:gd name="connsiteX1" fmla="*/ 239027 w 478054"/>
                <a:gd name="connsiteY1" fmla="*/ 111847 h 559233"/>
                <a:gd name="connsiteX2" fmla="*/ 239027 w 478054"/>
                <a:gd name="connsiteY2" fmla="*/ 0 h 559233"/>
                <a:gd name="connsiteX3" fmla="*/ 478054 w 478054"/>
                <a:gd name="connsiteY3" fmla="*/ 279617 h 559233"/>
                <a:gd name="connsiteX4" fmla="*/ 239027 w 478054"/>
                <a:gd name="connsiteY4" fmla="*/ 559233 h 559233"/>
                <a:gd name="connsiteX5" fmla="*/ 239027 w 478054"/>
                <a:gd name="connsiteY5" fmla="*/ 447386 h 559233"/>
                <a:gd name="connsiteX6" fmla="*/ 0 w 478054"/>
                <a:gd name="connsiteY6" fmla="*/ 447386 h 559233"/>
                <a:gd name="connsiteX7" fmla="*/ 0 w 478054"/>
                <a:gd name="connsiteY7" fmla="*/ 111847 h 5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54" h="559233">
                  <a:moveTo>
                    <a:pt x="0" y="111847"/>
                  </a:moveTo>
                  <a:lnTo>
                    <a:pt x="239027" y="111847"/>
                  </a:lnTo>
                  <a:lnTo>
                    <a:pt x="239027" y="0"/>
                  </a:lnTo>
                  <a:lnTo>
                    <a:pt x="478054" y="279617"/>
                  </a:lnTo>
                  <a:lnTo>
                    <a:pt x="239027" y="559233"/>
                  </a:lnTo>
                  <a:lnTo>
                    <a:pt x="239027" y="447386"/>
                  </a:lnTo>
                  <a:lnTo>
                    <a:pt x="0" y="447386"/>
                  </a:lnTo>
                  <a:lnTo>
                    <a:pt x="0" y="111847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1847" rIns="143416" bIns="11184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97023" y="3251718"/>
              <a:ext cx="2254973" cy="1352984"/>
            </a:xfrm>
            <a:custGeom>
              <a:avLst/>
              <a:gdLst>
                <a:gd name="connsiteX0" fmla="*/ 0 w 2254973"/>
                <a:gd name="connsiteY0" fmla="*/ 135298 h 1352984"/>
                <a:gd name="connsiteX1" fmla="*/ 135298 w 2254973"/>
                <a:gd name="connsiteY1" fmla="*/ 0 h 1352984"/>
                <a:gd name="connsiteX2" fmla="*/ 2119675 w 2254973"/>
                <a:gd name="connsiteY2" fmla="*/ 0 h 1352984"/>
                <a:gd name="connsiteX3" fmla="*/ 2254973 w 2254973"/>
                <a:gd name="connsiteY3" fmla="*/ 135298 h 1352984"/>
                <a:gd name="connsiteX4" fmla="*/ 2254973 w 2254973"/>
                <a:gd name="connsiteY4" fmla="*/ 1217686 h 1352984"/>
                <a:gd name="connsiteX5" fmla="*/ 2119675 w 2254973"/>
                <a:gd name="connsiteY5" fmla="*/ 1352984 h 1352984"/>
                <a:gd name="connsiteX6" fmla="*/ 135298 w 2254973"/>
                <a:gd name="connsiteY6" fmla="*/ 1352984 h 1352984"/>
                <a:gd name="connsiteX7" fmla="*/ 0 w 2254973"/>
                <a:gd name="connsiteY7" fmla="*/ 1217686 h 1352984"/>
                <a:gd name="connsiteX8" fmla="*/ 0 w 2254973"/>
                <a:gd name="connsiteY8" fmla="*/ 135298 h 13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973" h="1352984">
                  <a:moveTo>
                    <a:pt x="0" y="135298"/>
                  </a:moveTo>
                  <a:cubicBezTo>
                    <a:pt x="0" y="60575"/>
                    <a:pt x="60575" y="0"/>
                    <a:pt x="135298" y="0"/>
                  </a:cubicBezTo>
                  <a:lnTo>
                    <a:pt x="2119675" y="0"/>
                  </a:lnTo>
                  <a:cubicBezTo>
                    <a:pt x="2194398" y="0"/>
                    <a:pt x="2254973" y="60575"/>
                    <a:pt x="2254973" y="135298"/>
                  </a:cubicBezTo>
                  <a:lnTo>
                    <a:pt x="2254973" y="1217686"/>
                  </a:lnTo>
                  <a:cubicBezTo>
                    <a:pt x="2254973" y="1292409"/>
                    <a:pt x="2194398" y="1352984"/>
                    <a:pt x="2119675" y="1352984"/>
                  </a:cubicBezTo>
                  <a:lnTo>
                    <a:pt x="135298" y="1352984"/>
                  </a:lnTo>
                  <a:cubicBezTo>
                    <a:pt x="60575" y="1352984"/>
                    <a:pt x="0" y="1292409"/>
                    <a:pt x="0" y="1217686"/>
                  </a:cubicBezTo>
                  <a:lnTo>
                    <a:pt x="0" y="135298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98" tIns="142498" rIns="142498" bIns="14249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Find Strategic Alliances</a:t>
              </a:r>
              <a:endParaRPr lang="en-US" sz="27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77494" y="3648593"/>
              <a:ext cx="478054" cy="559233"/>
            </a:xfrm>
            <a:custGeom>
              <a:avLst/>
              <a:gdLst>
                <a:gd name="connsiteX0" fmla="*/ 0 w 478054"/>
                <a:gd name="connsiteY0" fmla="*/ 111847 h 559233"/>
                <a:gd name="connsiteX1" fmla="*/ 239027 w 478054"/>
                <a:gd name="connsiteY1" fmla="*/ 111847 h 559233"/>
                <a:gd name="connsiteX2" fmla="*/ 239027 w 478054"/>
                <a:gd name="connsiteY2" fmla="*/ 0 h 559233"/>
                <a:gd name="connsiteX3" fmla="*/ 478054 w 478054"/>
                <a:gd name="connsiteY3" fmla="*/ 279617 h 559233"/>
                <a:gd name="connsiteX4" fmla="*/ 239027 w 478054"/>
                <a:gd name="connsiteY4" fmla="*/ 559233 h 559233"/>
                <a:gd name="connsiteX5" fmla="*/ 239027 w 478054"/>
                <a:gd name="connsiteY5" fmla="*/ 447386 h 559233"/>
                <a:gd name="connsiteX6" fmla="*/ 0 w 478054"/>
                <a:gd name="connsiteY6" fmla="*/ 447386 h 559233"/>
                <a:gd name="connsiteX7" fmla="*/ 0 w 478054"/>
                <a:gd name="connsiteY7" fmla="*/ 111847 h 5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54" h="559233">
                  <a:moveTo>
                    <a:pt x="0" y="111847"/>
                  </a:moveTo>
                  <a:lnTo>
                    <a:pt x="239027" y="111847"/>
                  </a:lnTo>
                  <a:lnTo>
                    <a:pt x="239027" y="0"/>
                  </a:lnTo>
                  <a:lnTo>
                    <a:pt x="478054" y="279617"/>
                  </a:lnTo>
                  <a:lnTo>
                    <a:pt x="239027" y="559233"/>
                  </a:lnTo>
                  <a:lnTo>
                    <a:pt x="239027" y="447386"/>
                  </a:lnTo>
                  <a:lnTo>
                    <a:pt x="0" y="447386"/>
                  </a:lnTo>
                  <a:lnTo>
                    <a:pt x="0" y="111847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1847" rIns="143416" bIns="11184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53986" y="3251718"/>
              <a:ext cx="2254973" cy="1352984"/>
            </a:xfrm>
            <a:custGeom>
              <a:avLst/>
              <a:gdLst>
                <a:gd name="connsiteX0" fmla="*/ 0 w 2254973"/>
                <a:gd name="connsiteY0" fmla="*/ 135298 h 1352984"/>
                <a:gd name="connsiteX1" fmla="*/ 135298 w 2254973"/>
                <a:gd name="connsiteY1" fmla="*/ 0 h 1352984"/>
                <a:gd name="connsiteX2" fmla="*/ 2119675 w 2254973"/>
                <a:gd name="connsiteY2" fmla="*/ 0 h 1352984"/>
                <a:gd name="connsiteX3" fmla="*/ 2254973 w 2254973"/>
                <a:gd name="connsiteY3" fmla="*/ 135298 h 1352984"/>
                <a:gd name="connsiteX4" fmla="*/ 2254973 w 2254973"/>
                <a:gd name="connsiteY4" fmla="*/ 1217686 h 1352984"/>
                <a:gd name="connsiteX5" fmla="*/ 2119675 w 2254973"/>
                <a:gd name="connsiteY5" fmla="*/ 1352984 h 1352984"/>
                <a:gd name="connsiteX6" fmla="*/ 135298 w 2254973"/>
                <a:gd name="connsiteY6" fmla="*/ 1352984 h 1352984"/>
                <a:gd name="connsiteX7" fmla="*/ 0 w 2254973"/>
                <a:gd name="connsiteY7" fmla="*/ 1217686 h 1352984"/>
                <a:gd name="connsiteX8" fmla="*/ 0 w 2254973"/>
                <a:gd name="connsiteY8" fmla="*/ 135298 h 13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973" h="1352984">
                  <a:moveTo>
                    <a:pt x="0" y="135298"/>
                  </a:moveTo>
                  <a:cubicBezTo>
                    <a:pt x="0" y="60575"/>
                    <a:pt x="60575" y="0"/>
                    <a:pt x="135298" y="0"/>
                  </a:cubicBezTo>
                  <a:lnTo>
                    <a:pt x="2119675" y="0"/>
                  </a:lnTo>
                  <a:cubicBezTo>
                    <a:pt x="2194398" y="0"/>
                    <a:pt x="2254973" y="60575"/>
                    <a:pt x="2254973" y="135298"/>
                  </a:cubicBezTo>
                  <a:lnTo>
                    <a:pt x="2254973" y="1217686"/>
                  </a:lnTo>
                  <a:cubicBezTo>
                    <a:pt x="2254973" y="1292409"/>
                    <a:pt x="2194398" y="1352984"/>
                    <a:pt x="2119675" y="1352984"/>
                  </a:cubicBezTo>
                  <a:lnTo>
                    <a:pt x="135298" y="1352984"/>
                  </a:lnTo>
                  <a:cubicBezTo>
                    <a:pt x="60575" y="1352984"/>
                    <a:pt x="0" y="1292409"/>
                    <a:pt x="0" y="1217686"/>
                  </a:cubicBezTo>
                  <a:lnTo>
                    <a:pt x="0" y="135298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98" tIns="142498" rIns="142498" bIns="14249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Find a Job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79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3" descr="RobertKiyosaki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1420" r="23699" b="1420"/>
          <a:stretch/>
        </p:blipFill>
        <p:spPr>
          <a:xfrm>
            <a:off x="4251959" y="486449"/>
            <a:ext cx="4892041" cy="53275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762446"/>
            <a:ext cx="3566159" cy="508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00" b="1" dirty="0" smtClean="0">
              <a:solidFill>
                <a:srgbClr val="642891"/>
              </a:solidFill>
              <a:cs typeface="Tahoma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rgbClr val="642891"/>
                </a:solidFill>
                <a:cs typeface="Tahoma"/>
              </a:rPr>
              <a:t>The richest people in the world look for and build </a:t>
            </a:r>
            <a:r>
              <a:rPr lang="en-US" sz="3000" b="1" dirty="0" smtClean="0">
                <a:solidFill>
                  <a:srgbClr val="642891"/>
                </a:solidFill>
                <a:cs typeface="Tahoma"/>
              </a:rPr>
              <a:t>NETWORKS</a:t>
            </a:r>
            <a:r>
              <a:rPr lang="en-US" sz="3000" dirty="0" smtClean="0">
                <a:solidFill>
                  <a:srgbClr val="642891"/>
                </a:solidFill>
                <a:cs typeface="Tahoma"/>
              </a:rPr>
              <a:t>, everyone else looks for work.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rgbClr val="642891"/>
              </a:solidFill>
              <a:cs typeface="Tahoma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rgbClr val="642891"/>
                </a:solidFill>
                <a:cs typeface="Tahoma"/>
              </a:rPr>
              <a:t>Robert </a:t>
            </a:r>
            <a:r>
              <a:rPr lang="en-US" sz="2000" b="1" dirty="0" err="1" smtClean="0">
                <a:solidFill>
                  <a:srgbClr val="642891"/>
                </a:solidFill>
                <a:cs typeface="Tahoma"/>
              </a:rPr>
              <a:t>Kiyosaki</a:t>
            </a:r>
            <a:endParaRPr lang="en-US" sz="2000" b="1" dirty="0">
              <a:solidFill>
                <a:srgbClr val="642891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775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0167" y="1143000"/>
            <a:ext cx="8485491" cy="980177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2250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1225" indent="-228600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30188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642891"/>
                </a:solidFill>
                <a:latin typeface="+mj-lt"/>
              </a:rPr>
              <a:t>Who do you need?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642891"/>
                </a:solidFill>
                <a:latin typeface="+mj-lt"/>
              </a:rPr>
              <a:t>How reach them?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61019"/>
              </p:ext>
            </p:extLst>
          </p:nvPr>
        </p:nvGraphicFramePr>
        <p:xfrm>
          <a:off x="967837" y="3341826"/>
          <a:ext cx="7491213" cy="116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071"/>
                <a:gridCol w="2497071"/>
                <a:gridCol w="2497071"/>
              </a:tblGrid>
              <a:tr h="5471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Who?</a:t>
                      </a:r>
                      <a:endParaRPr lang="en-US" sz="2400" dirty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solidFill>
                      <a:srgbClr val="430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Why?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0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How?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045B"/>
                    </a:solidFill>
                  </a:tcPr>
                </a:tc>
              </a:tr>
              <a:tr h="6218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21</a:t>
            </a:fld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909632" y="3581400"/>
            <a:ext cx="682581" cy="1243675"/>
          </a:xfrm>
          <a:prstGeom prst="upArrow">
            <a:avLst/>
          </a:prstGeom>
          <a:solidFill>
            <a:srgbClr val="6428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902" y="5007311"/>
            <a:ext cx="8744754" cy="607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642891"/>
                </a:solidFill>
              </a:rPr>
              <a:t>Opportunity  |  Information  |  Connections  |  Money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9329" y="838200"/>
            <a:ext cx="8062176" cy="20414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roups, associations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42891"/>
                </a:solidFill>
              </a:rPr>
              <a:t>Curated events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642891"/>
                </a:solidFill>
              </a:rPr>
              <a:t>Meetup.com</a:t>
            </a:r>
            <a:r>
              <a:rPr lang="en-US" dirty="0" smtClean="0">
                <a:solidFill>
                  <a:srgbClr val="642891"/>
                </a:solidFill>
              </a:rPr>
              <a:t> </a:t>
            </a:r>
            <a:r>
              <a:rPr lang="en-US" sz="2400" dirty="0" smtClean="0">
                <a:solidFill>
                  <a:srgbClr val="642891"/>
                </a:solidFill>
              </a:rPr>
              <a:t>(90K interest groups in 45,000 cities)</a:t>
            </a:r>
          </a:p>
        </p:txBody>
      </p:sp>
      <p:sp>
        <p:nvSpPr>
          <p:cNvPr id="7" name="Up Arrow 6"/>
          <p:cNvSpPr/>
          <p:nvPr/>
        </p:nvSpPr>
        <p:spPr>
          <a:xfrm>
            <a:off x="3261698" y="3581400"/>
            <a:ext cx="682581" cy="1243675"/>
          </a:xfrm>
          <a:prstGeom prst="upArrow">
            <a:avLst/>
          </a:prstGeom>
          <a:solidFill>
            <a:srgbClr val="6428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787830" y="3581400"/>
            <a:ext cx="682581" cy="1243675"/>
          </a:xfrm>
          <a:prstGeom prst="upArrow">
            <a:avLst/>
          </a:prstGeom>
          <a:solidFill>
            <a:srgbClr val="6428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687218" y="3607159"/>
            <a:ext cx="682581" cy="1243675"/>
          </a:xfrm>
          <a:prstGeom prst="upArrow">
            <a:avLst/>
          </a:prstGeom>
          <a:solidFill>
            <a:srgbClr val="6428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12437"/>
            <a:ext cx="3429000" cy="285520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30188" indent="-2301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22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1225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301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rgbClr val="642891"/>
                </a:solidFill>
                <a:latin typeface="+mj-lt"/>
                <a:cs typeface="Tahoma"/>
              </a:rPr>
              <a:t>Are attendees potential </a:t>
            </a:r>
            <a:r>
              <a:rPr lang="en-US" sz="4800" b="1" dirty="0" smtClean="0">
                <a:solidFill>
                  <a:srgbClr val="642891"/>
                </a:solidFill>
                <a:latin typeface="+mj-lt"/>
                <a:cs typeface="Tahoma"/>
              </a:rPr>
              <a:t>clients</a:t>
            </a:r>
            <a:r>
              <a:rPr lang="en-US" sz="4000" dirty="0" smtClean="0">
                <a:solidFill>
                  <a:srgbClr val="642891"/>
                </a:solidFill>
                <a:latin typeface="+mj-lt"/>
                <a:cs typeface="Tahoma"/>
              </a:rPr>
              <a:t> or are they smarter than you?</a:t>
            </a:r>
            <a:endParaRPr lang="en-US" sz="4000" dirty="0">
              <a:solidFill>
                <a:srgbClr val="642891"/>
              </a:solidFill>
              <a:latin typeface="+mj-lt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9584" y="2101794"/>
            <a:ext cx="2153452" cy="3879412"/>
          </a:xfrm>
          <a:prstGeom prst="rect">
            <a:avLst/>
          </a:prstGeom>
          <a:solidFill>
            <a:srgbClr val="6428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39584" y="1066901"/>
            <a:ext cx="2153452" cy="88371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39585" y="2381623"/>
            <a:ext cx="2153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90 % networking events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7171" y="4123729"/>
            <a:ext cx="1749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waste </a:t>
            </a:r>
            <a:r>
              <a:rPr lang="en-US" sz="3400" b="1" dirty="0">
                <a:solidFill>
                  <a:schemeClr val="bg1"/>
                </a:solidFill>
              </a:rPr>
              <a:t>of </a:t>
            </a:r>
            <a:r>
              <a:rPr lang="en-US" sz="3400" b="1" dirty="0" smtClean="0">
                <a:solidFill>
                  <a:schemeClr val="bg1"/>
                </a:solidFill>
              </a:rPr>
              <a:t>time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9588" y="6356174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9"/>
          <a:stretch/>
        </p:blipFill>
        <p:spPr>
          <a:xfrm>
            <a:off x="609600" y="2057400"/>
            <a:ext cx="3390878" cy="3345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2558" y="3273956"/>
            <a:ext cx="2158417" cy="3093112"/>
          </a:xfrm>
          <a:prstGeom prst="rect">
            <a:avLst/>
          </a:prstGeom>
          <a:solidFill>
            <a:srgbClr val="6428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045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2558" y="1696275"/>
            <a:ext cx="2158417" cy="146287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2559" y="800806"/>
            <a:ext cx="1897484" cy="743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0146" y="4183504"/>
            <a:ext cx="17498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ait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146" y="2128093"/>
            <a:ext cx="174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interest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9345" y="730229"/>
            <a:ext cx="2171631" cy="830997"/>
          </a:xfrm>
          <a:prstGeom prst="rect">
            <a:avLst/>
          </a:prstGeom>
          <a:solidFill>
            <a:srgbClr val="7676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can’t live without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57119" y="945673"/>
            <a:ext cx="865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5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7590" y="2543592"/>
            <a:ext cx="865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20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751" y="4783668"/>
            <a:ext cx="865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75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57200" y="5430174"/>
            <a:ext cx="414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PMingLiU-ExtB"/>
                <a:cs typeface="Antrokas_demo"/>
              </a:rPr>
              <a:t>Charlie </a:t>
            </a:r>
            <a:r>
              <a:rPr lang="en-US" sz="2400" dirty="0" err="1" smtClean="0">
                <a:ea typeface="PMingLiU-ExtB"/>
                <a:cs typeface="Antrokas_demo"/>
              </a:rPr>
              <a:t>Munger</a:t>
            </a:r>
            <a:endParaRPr lang="en-US" sz="2400" dirty="0">
              <a:ea typeface="PMingLiU-ExtB"/>
              <a:cs typeface="Antrokas_dem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43343"/>
            <a:ext cx="414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/>
                <a:ea typeface="PMingLiU-ExtB"/>
                <a:cs typeface="Tahoma"/>
              </a:rPr>
              <a:t>100 PEOPLE</a:t>
            </a:r>
            <a:endParaRPr lang="en-US" sz="2400" b="1" dirty="0">
              <a:latin typeface="Tahoma"/>
              <a:ea typeface="PMingLiU-ExtB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67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17736"/>
            <a:ext cx="8229600" cy="1030310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2250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1225" indent="-228600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30188" algn="l" defTabSz="914400" rtl="0" eaLnBrk="1" latinLnBrk="0" hangingPunct="1">
              <a:spcBef>
                <a:spcPts val="1200"/>
              </a:spcBef>
              <a:buFont typeface="Tahoma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rgbClr val="642891"/>
                </a:solidFill>
              </a:rPr>
              <a:t>The Complete Idiot’s Guide to Social Media Marketing</a:t>
            </a:r>
            <a:r>
              <a:rPr lang="en-US" sz="1600" dirty="0" smtClean="0">
                <a:solidFill>
                  <a:srgbClr val="642891"/>
                </a:solidFill>
              </a:rPr>
              <a:t>  by Jennifer </a:t>
            </a:r>
            <a:r>
              <a:rPr lang="en-US" sz="1600" dirty="0" err="1" smtClean="0">
                <a:solidFill>
                  <a:srgbClr val="642891"/>
                </a:solidFill>
              </a:rPr>
              <a:t>AbernethySources</a:t>
            </a:r>
            <a:r>
              <a:rPr lang="en-US" sz="1600" dirty="0" smtClean="0">
                <a:solidFill>
                  <a:srgbClr val="642891"/>
                </a:solidFill>
              </a:rPr>
              <a:t>:  Wall Street Journal &amp; </a:t>
            </a:r>
            <a:r>
              <a:rPr lang="en-US" sz="1600" dirty="0" err="1" smtClean="0">
                <a:solidFill>
                  <a:srgbClr val="642891"/>
                </a:solidFill>
              </a:rPr>
              <a:t>Vistage</a:t>
            </a:r>
            <a:r>
              <a:rPr lang="en-US" sz="1600" dirty="0" smtClean="0">
                <a:solidFill>
                  <a:srgbClr val="642891"/>
                </a:solidFill>
              </a:rPr>
              <a:t> Study</a:t>
            </a:r>
            <a:endParaRPr lang="en-US" sz="1600" dirty="0">
              <a:solidFill>
                <a:srgbClr val="64289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88043"/>
              </p:ext>
            </p:extLst>
          </p:nvPr>
        </p:nvGraphicFramePr>
        <p:xfrm>
          <a:off x="673995" y="1731850"/>
          <a:ext cx="783894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493"/>
                <a:gridCol w="6486447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64289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25 new friends a day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200" dirty="0" smtClean="0">
                        <a:solidFill>
                          <a:srgbClr val="642891"/>
                        </a:solidFill>
                      </a:endParaRPr>
                    </a:p>
                    <a:p>
                      <a:pPr lvl="0"/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250 people a day</a:t>
                      </a:r>
                    </a:p>
                    <a:p>
                      <a:pPr lvl="0"/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14% use regularly and only 3% saw results</a:t>
                      </a:r>
                    </a:p>
                    <a:p>
                      <a:pPr lvl="0"/>
                      <a:endParaRPr lang="en-US" sz="500" dirty="0" smtClean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200" dirty="0" smtClean="0">
                        <a:solidFill>
                          <a:srgbClr val="642891"/>
                        </a:solidFill>
                      </a:endParaRPr>
                    </a:p>
                    <a:p>
                      <a:pPr lvl="0"/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Too many links =</a:t>
                      </a:r>
                      <a:r>
                        <a:rPr lang="en-US" sz="2400" baseline="0" dirty="0" smtClean="0">
                          <a:solidFill>
                            <a:srgbClr val="64289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flag</a:t>
                      </a:r>
                    </a:p>
                    <a:p>
                      <a:pPr lvl="0"/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7% usage and only 4% felt it had potential</a:t>
                      </a:r>
                    </a:p>
                    <a:p>
                      <a:pPr lvl="0"/>
                      <a:endParaRPr lang="en-US" sz="500" dirty="0" smtClean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000" dirty="0" smtClean="0">
                        <a:solidFill>
                          <a:srgbClr val="642891"/>
                        </a:solidFill>
                      </a:endParaRPr>
                    </a:p>
                    <a:p>
                      <a:pPr lvl="0"/>
                      <a:r>
                        <a:rPr lang="en-US" sz="2400" dirty="0" smtClean="0">
                          <a:solidFill>
                            <a:srgbClr val="642891"/>
                          </a:solidFill>
                        </a:rPr>
                        <a:t>30% spent time on LinkedIn, 41% saw results</a:t>
                      </a:r>
                    </a:p>
                    <a:p>
                      <a:pPr lvl="0"/>
                      <a:endParaRPr lang="en-US" sz="1600" dirty="0" smtClean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1798034"/>
            <a:ext cx="742682" cy="742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3613956"/>
            <a:ext cx="742682" cy="742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4515477"/>
            <a:ext cx="742682" cy="74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2688109"/>
            <a:ext cx="742682" cy="74268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44449" y="361087"/>
            <a:ext cx="7568485" cy="874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dirty="0" smtClean="0">
                <a:solidFill>
                  <a:srgbClr val="642891"/>
                </a:solidFill>
              </a:rPr>
              <a:t>Social Media Limitations</a:t>
            </a:r>
            <a:endParaRPr lang="en-US" dirty="0">
              <a:solidFill>
                <a:srgbClr val="642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7273"/>
            <a:ext cx="8229600" cy="914400"/>
          </a:xfrm>
        </p:spPr>
        <p:txBody>
          <a:bodyPr/>
          <a:lstStyle/>
          <a:p>
            <a:r>
              <a:rPr lang="en-US" dirty="0" smtClean="0"/>
              <a:t>SKILL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277697"/>
              </p:ext>
            </p:extLst>
          </p:nvPr>
        </p:nvGraphicFramePr>
        <p:xfrm>
          <a:off x="1352281" y="2080384"/>
          <a:ext cx="685156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76"/>
                <a:gridCol w="4520485"/>
              </a:tblGrid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 smtClean="0">
                          <a:solidFill>
                            <a:srgbClr val="642891"/>
                          </a:solidFill>
                          <a:latin typeface="Abadi MT Condensed Extra Bold"/>
                          <a:cs typeface="Abadi MT Condensed Extra Bold"/>
                        </a:rPr>
                        <a:t>Listen</a:t>
                      </a:r>
                      <a:endParaRPr lang="en-US" sz="3600" b="1" dirty="0">
                        <a:solidFill>
                          <a:srgbClr val="642891"/>
                        </a:solidFill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600" b="0" dirty="0" smtClean="0">
                          <a:solidFill>
                            <a:srgbClr val="642891"/>
                          </a:solidFill>
                        </a:rPr>
                        <a:t>Eyes, Ears, Heart</a:t>
                      </a:r>
                      <a:endParaRPr lang="en-US" sz="3600" b="0" dirty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 smtClean="0">
                          <a:solidFill>
                            <a:srgbClr val="642891"/>
                          </a:solidFill>
                          <a:latin typeface="Abadi MT Condensed Extra Bold"/>
                          <a:cs typeface="Abadi MT Condensed Extra Bold"/>
                        </a:rPr>
                        <a:t>Story</a:t>
                      </a:r>
                      <a:endParaRPr lang="en-US" sz="3600" b="1" dirty="0">
                        <a:solidFill>
                          <a:srgbClr val="642891"/>
                        </a:solidFill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600" b="0" dirty="0" smtClean="0">
                          <a:solidFill>
                            <a:srgbClr val="642891"/>
                          </a:solidFill>
                        </a:rPr>
                        <a:t>Be You,</a:t>
                      </a:r>
                      <a:r>
                        <a:rPr lang="en-US" sz="3600" b="0" baseline="0" dirty="0" smtClean="0">
                          <a:solidFill>
                            <a:srgbClr val="642891"/>
                          </a:solidFill>
                        </a:rPr>
                        <a:t> Be Real</a:t>
                      </a:r>
                      <a:endParaRPr lang="en-US" sz="3600" b="0" dirty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 smtClean="0">
                          <a:solidFill>
                            <a:srgbClr val="642891"/>
                          </a:solidFill>
                          <a:latin typeface="Abadi MT Condensed Extra Bold"/>
                          <a:cs typeface="Abadi MT Condensed Extra Bold"/>
                        </a:rPr>
                        <a:t>Ask</a:t>
                      </a:r>
                      <a:endParaRPr lang="en-US" sz="3600" b="1" dirty="0">
                        <a:solidFill>
                          <a:srgbClr val="642891"/>
                        </a:solidFill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600" b="0" dirty="0" smtClean="0">
                          <a:solidFill>
                            <a:srgbClr val="642891"/>
                          </a:solidFill>
                        </a:rPr>
                        <a:t>Date First</a:t>
                      </a:r>
                      <a:endParaRPr lang="en-US" sz="3600" b="0" dirty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 smtClean="0">
                          <a:solidFill>
                            <a:srgbClr val="642891"/>
                          </a:solidFill>
                          <a:latin typeface="Abadi MT Condensed Extra Bold"/>
                          <a:cs typeface="Abadi MT Condensed Extra Bold"/>
                        </a:rPr>
                        <a:t>Values</a:t>
                      </a:r>
                      <a:endParaRPr lang="en-US" sz="3600" b="1" dirty="0">
                        <a:solidFill>
                          <a:srgbClr val="642891"/>
                        </a:solidFill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600" b="0" dirty="0" smtClean="0">
                          <a:solidFill>
                            <a:srgbClr val="642891"/>
                          </a:solidFill>
                        </a:rPr>
                        <a:t>Empathy</a:t>
                      </a:r>
                      <a:endParaRPr lang="en-US" sz="3600" b="0" dirty="0">
                        <a:solidFill>
                          <a:srgbClr val="64289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219280" y="4739008"/>
            <a:ext cx="8229600" cy="10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rgbClr val="642891"/>
                </a:solidFill>
              </a:rPr>
              <a:t>Small </a:t>
            </a:r>
            <a:r>
              <a:rPr lang="en-US" sz="1600" i="1" dirty="0">
                <a:solidFill>
                  <a:srgbClr val="642891"/>
                </a:solidFill>
              </a:rPr>
              <a:t>Message, Big Impact: The Elevator Speech </a:t>
            </a:r>
            <a:r>
              <a:rPr lang="en-US" sz="1600" i="1" dirty="0" smtClean="0">
                <a:solidFill>
                  <a:srgbClr val="642891"/>
                </a:solidFill>
              </a:rPr>
              <a:t>Effect</a:t>
            </a:r>
            <a:r>
              <a:rPr lang="en-US" sz="1600" dirty="0" smtClean="0">
                <a:solidFill>
                  <a:srgbClr val="642891"/>
                </a:solidFill>
              </a:rPr>
              <a:t> by </a:t>
            </a:r>
            <a:r>
              <a:rPr lang="en-US" sz="1600" dirty="0">
                <a:solidFill>
                  <a:srgbClr val="642891"/>
                </a:solidFill>
              </a:rPr>
              <a:t>Terri L. </a:t>
            </a:r>
            <a:r>
              <a:rPr lang="en-US" sz="1600" dirty="0" err="1" smtClean="0">
                <a:solidFill>
                  <a:srgbClr val="642891"/>
                </a:solidFill>
              </a:rPr>
              <a:t>Sjodin</a:t>
            </a:r>
            <a:endParaRPr lang="en-US" sz="1600" dirty="0">
              <a:solidFill>
                <a:srgbClr val="642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40194" y="1317910"/>
            <a:ext cx="6276854" cy="4061079"/>
            <a:chOff x="1524698" y="1398460"/>
            <a:chExt cx="6276854" cy="4061079"/>
          </a:xfrm>
        </p:grpSpPr>
        <p:sp>
          <p:nvSpPr>
            <p:cNvPr id="7" name="Freeform 6"/>
            <p:cNvSpPr/>
            <p:nvPr/>
          </p:nvSpPr>
          <p:spPr>
            <a:xfrm>
              <a:off x="1524699" y="1398460"/>
              <a:ext cx="6276853" cy="1281906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6" tIns="167086" rIns="167086" bIns="1670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Charming with an answer for everything</a:t>
              </a: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698" y="2788046"/>
              <a:ext cx="4143609" cy="1281906"/>
            </a:xfrm>
            <a:custGeom>
              <a:avLst/>
              <a:gdLst>
                <a:gd name="connsiteX0" fmla="*/ 0 w 3981182"/>
                <a:gd name="connsiteY0" fmla="*/ 128191 h 1281906"/>
                <a:gd name="connsiteX1" fmla="*/ 128191 w 3981182"/>
                <a:gd name="connsiteY1" fmla="*/ 0 h 1281906"/>
                <a:gd name="connsiteX2" fmla="*/ 3852991 w 3981182"/>
                <a:gd name="connsiteY2" fmla="*/ 0 h 1281906"/>
                <a:gd name="connsiteX3" fmla="*/ 3981182 w 3981182"/>
                <a:gd name="connsiteY3" fmla="*/ 128191 h 1281906"/>
                <a:gd name="connsiteX4" fmla="*/ 3981182 w 3981182"/>
                <a:gd name="connsiteY4" fmla="*/ 1153715 h 1281906"/>
                <a:gd name="connsiteX5" fmla="*/ 3852991 w 3981182"/>
                <a:gd name="connsiteY5" fmla="*/ 1281906 h 1281906"/>
                <a:gd name="connsiteX6" fmla="*/ 128191 w 3981182"/>
                <a:gd name="connsiteY6" fmla="*/ 1281906 h 1281906"/>
                <a:gd name="connsiteX7" fmla="*/ 0 w 3981182"/>
                <a:gd name="connsiteY7" fmla="*/ 1153715 h 1281906"/>
                <a:gd name="connsiteX8" fmla="*/ 0 w 3981182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182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3852991" y="0"/>
                  </a:lnTo>
                  <a:cubicBezTo>
                    <a:pt x="3923789" y="0"/>
                    <a:pt x="3981182" y="57393"/>
                    <a:pt x="3981182" y="128191"/>
                  </a:cubicBezTo>
                  <a:lnTo>
                    <a:pt x="3981182" y="1153715"/>
                  </a:lnTo>
                  <a:cubicBezTo>
                    <a:pt x="3981182" y="1224513"/>
                    <a:pt x="3923789" y="1281906"/>
                    <a:pt x="3852991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6" tIns="167086" rIns="167086" bIns="1670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Lack of empathy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24699" y="4177633"/>
              <a:ext cx="2031534" cy="1281906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128191 w 1949648"/>
                <a:gd name="connsiteY1" fmla="*/ 0 h 1281906"/>
                <a:gd name="connsiteX2" fmla="*/ 1821457 w 1949648"/>
                <a:gd name="connsiteY2" fmla="*/ 0 h 1281906"/>
                <a:gd name="connsiteX3" fmla="*/ 1949648 w 1949648"/>
                <a:gd name="connsiteY3" fmla="*/ 128191 h 1281906"/>
                <a:gd name="connsiteX4" fmla="*/ 1949648 w 1949648"/>
                <a:gd name="connsiteY4" fmla="*/ 1153715 h 1281906"/>
                <a:gd name="connsiteX5" fmla="*/ 1821457 w 1949648"/>
                <a:gd name="connsiteY5" fmla="*/ 1281906 h 1281906"/>
                <a:gd name="connsiteX6" fmla="*/ 128191 w 1949648"/>
                <a:gd name="connsiteY6" fmla="*/ 1281906 h 1281906"/>
                <a:gd name="connsiteX7" fmla="*/ 0 w 1949648"/>
                <a:gd name="connsiteY7" fmla="*/ 1153715 h 1281906"/>
                <a:gd name="connsiteX8" fmla="*/ 0 w 1949648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1821457" y="0"/>
                  </a:lnTo>
                  <a:cubicBezTo>
                    <a:pt x="1892255" y="0"/>
                    <a:pt x="1949648" y="57393"/>
                    <a:pt x="1949648" y="128191"/>
                  </a:cubicBezTo>
                  <a:lnTo>
                    <a:pt x="1949648" y="1153715"/>
                  </a:lnTo>
                  <a:cubicBezTo>
                    <a:pt x="1949648" y="1224513"/>
                    <a:pt x="1892255" y="1281906"/>
                    <a:pt x="1821457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986" tIns="128986" rIns="128986" bIns="12898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Cunning and manipulative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18660" y="4177633"/>
              <a:ext cx="1949648" cy="1281906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128191 w 1949648"/>
                <a:gd name="connsiteY1" fmla="*/ 0 h 1281906"/>
                <a:gd name="connsiteX2" fmla="*/ 1821457 w 1949648"/>
                <a:gd name="connsiteY2" fmla="*/ 0 h 1281906"/>
                <a:gd name="connsiteX3" fmla="*/ 1949648 w 1949648"/>
                <a:gd name="connsiteY3" fmla="*/ 128191 h 1281906"/>
                <a:gd name="connsiteX4" fmla="*/ 1949648 w 1949648"/>
                <a:gd name="connsiteY4" fmla="*/ 1153715 h 1281906"/>
                <a:gd name="connsiteX5" fmla="*/ 1821457 w 1949648"/>
                <a:gd name="connsiteY5" fmla="*/ 1281906 h 1281906"/>
                <a:gd name="connsiteX6" fmla="*/ 128191 w 1949648"/>
                <a:gd name="connsiteY6" fmla="*/ 1281906 h 1281906"/>
                <a:gd name="connsiteX7" fmla="*/ 0 w 1949648"/>
                <a:gd name="connsiteY7" fmla="*/ 1153715 h 1281906"/>
                <a:gd name="connsiteX8" fmla="*/ 0 w 1949648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1821457" y="0"/>
                  </a:lnTo>
                  <a:cubicBezTo>
                    <a:pt x="1892255" y="0"/>
                    <a:pt x="1949648" y="57393"/>
                    <a:pt x="1949648" y="128191"/>
                  </a:cubicBezTo>
                  <a:lnTo>
                    <a:pt x="1949648" y="1153715"/>
                  </a:lnTo>
                  <a:cubicBezTo>
                    <a:pt x="1949648" y="1224513"/>
                    <a:pt x="1892255" y="1281906"/>
                    <a:pt x="1821457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986" tIns="128986" rIns="128986" bIns="12898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Rationalize morals for self-interest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51904" y="2788046"/>
              <a:ext cx="1949648" cy="1281906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128191 w 1949648"/>
                <a:gd name="connsiteY1" fmla="*/ 0 h 1281906"/>
                <a:gd name="connsiteX2" fmla="*/ 1821457 w 1949648"/>
                <a:gd name="connsiteY2" fmla="*/ 0 h 1281906"/>
                <a:gd name="connsiteX3" fmla="*/ 1949648 w 1949648"/>
                <a:gd name="connsiteY3" fmla="*/ 128191 h 1281906"/>
                <a:gd name="connsiteX4" fmla="*/ 1949648 w 1949648"/>
                <a:gd name="connsiteY4" fmla="*/ 1153715 h 1281906"/>
                <a:gd name="connsiteX5" fmla="*/ 1821457 w 1949648"/>
                <a:gd name="connsiteY5" fmla="*/ 1281906 h 1281906"/>
                <a:gd name="connsiteX6" fmla="*/ 128191 w 1949648"/>
                <a:gd name="connsiteY6" fmla="*/ 1281906 h 1281906"/>
                <a:gd name="connsiteX7" fmla="*/ 0 w 1949648"/>
                <a:gd name="connsiteY7" fmla="*/ 1153715 h 1281906"/>
                <a:gd name="connsiteX8" fmla="*/ 0 w 1949648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1821457" y="0"/>
                  </a:lnTo>
                  <a:cubicBezTo>
                    <a:pt x="1892255" y="0"/>
                    <a:pt x="1949648" y="57393"/>
                    <a:pt x="1949648" y="128191"/>
                  </a:cubicBezTo>
                  <a:lnTo>
                    <a:pt x="1949648" y="1153715"/>
                  </a:lnTo>
                  <a:cubicBezTo>
                    <a:pt x="1949648" y="1224513"/>
                    <a:pt x="1892255" y="1281906"/>
                    <a:pt x="1821457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6" tIns="167086" rIns="167086" bIns="1670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Lie 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51904" y="4177633"/>
              <a:ext cx="1949648" cy="1281906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128191 w 1949648"/>
                <a:gd name="connsiteY1" fmla="*/ 0 h 1281906"/>
                <a:gd name="connsiteX2" fmla="*/ 1821457 w 1949648"/>
                <a:gd name="connsiteY2" fmla="*/ 0 h 1281906"/>
                <a:gd name="connsiteX3" fmla="*/ 1949648 w 1949648"/>
                <a:gd name="connsiteY3" fmla="*/ 128191 h 1281906"/>
                <a:gd name="connsiteX4" fmla="*/ 1949648 w 1949648"/>
                <a:gd name="connsiteY4" fmla="*/ 1153715 h 1281906"/>
                <a:gd name="connsiteX5" fmla="*/ 1821457 w 1949648"/>
                <a:gd name="connsiteY5" fmla="*/ 1281906 h 1281906"/>
                <a:gd name="connsiteX6" fmla="*/ 128191 w 1949648"/>
                <a:gd name="connsiteY6" fmla="*/ 1281906 h 1281906"/>
                <a:gd name="connsiteX7" fmla="*/ 0 w 1949648"/>
                <a:gd name="connsiteY7" fmla="*/ 1153715 h 1281906"/>
                <a:gd name="connsiteX8" fmla="*/ 0 w 1949648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1821457" y="0"/>
                  </a:lnTo>
                  <a:cubicBezTo>
                    <a:pt x="1892255" y="0"/>
                    <a:pt x="1949648" y="57393"/>
                    <a:pt x="1949648" y="128191"/>
                  </a:cubicBezTo>
                  <a:lnTo>
                    <a:pt x="1949648" y="1153715"/>
                  </a:lnTo>
                  <a:cubicBezTo>
                    <a:pt x="1949648" y="1224513"/>
                    <a:pt x="1892255" y="1281906"/>
                    <a:pt x="1821457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6428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986" tIns="128986" rIns="128986" bIns="12898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Blame others for their hurt</a:t>
              </a:r>
              <a:endParaRPr lang="en-US" sz="24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6800" y="5563655"/>
            <a:ext cx="7910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>
                <a:solidFill>
                  <a:srgbClr val="642891"/>
                </a:solidFill>
              </a:rPr>
              <a:t>Ronald Schouten, MD, JD, Harvard Medical School and James Silver, JD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Psychopath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89" y="1676400"/>
            <a:ext cx="6856611" cy="674511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838200"/>
            <a:ext cx="236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3000" b="1" dirty="0">
                <a:solidFill>
                  <a:srgbClr val="642891"/>
                </a:solidFill>
              </a:rPr>
              <a:t>You’re a mouse studying to be a rat.  </a:t>
            </a:r>
          </a:p>
          <a:p>
            <a:pPr marL="57150" indent="0">
              <a:buNone/>
            </a:pPr>
            <a:endParaRPr lang="en-US" sz="2000" i="1" dirty="0">
              <a:solidFill>
                <a:srgbClr val="642891"/>
              </a:solidFill>
            </a:endParaRPr>
          </a:p>
          <a:p>
            <a:pPr marL="57150" indent="0">
              <a:buNone/>
            </a:pPr>
            <a:r>
              <a:rPr lang="en-US" sz="2000" i="1" dirty="0">
                <a:solidFill>
                  <a:srgbClr val="642891"/>
                </a:solidFill>
              </a:rPr>
              <a:t> </a:t>
            </a:r>
            <a:r>
              <a:rPr lang="en-US" sz="2000" dirty="0">
                <a:solidFill>
                  <a:srgbClr val="642891"/>
                </a:solidFill>
              </a:rPr>
              <a:t>Wilson </a:t>
            </a:r>
            <a:r>
              <a:rPr lang="en-US" sz="2000" dirty="0" err="1">
                <a:solidFill>
                  <a:srgbClr val="642891"/>
                </a:solidFill>
              </a:rPr>
              <a:t>Mizner</a:t>
            </a:r>
            <a:endParaRPr lang="en-US" sz="2000" dirty="0">
              <a:solidFill>
                <a:srgbClr val="642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r="12741" b="9211"/>
          <a:stretch/>
        </p:blipFill>
        <p:spPr>
          <a:xfrm>
            <a:off x="3938673" y="564550"/>
            <a:ext cx="5027898" cy="59412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4952" y="1295400"/>
            <a:ext cx="370744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000" dirty="0" smtClean="0">
              <a:solidFill>
                <a:srgbClr val="64289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3000" dirty="0" smtClean="0">
                <a:solidFill>
                  <a:srgbClr val="642891"/>
                </a:solidFill>
              </a:rPr>
              <a:t>If there is something to gain </a:t>
            </a:r>
          </a:p>
          <a:p>
            <a:pPr marL="0" indent="0">
              <a:buFont typeface="Arial"/>
              <a:buNone/>
            </a:pPr>
            <a:r>
              <a:rPr lang="en-US" sz="3000" dirty="0" smtClean="0">
                <a:solidFill>
                  <a:srgbClr val="642891"/>
                </a:solidFill>
              </a:rPr>
              <a:t>and nothing to lose by asking, </a:t>
            </a:r>
          </a:p>
          <a:p>
            <a:pPr marL="0" indent="0">
              <a:buFont typeface="Arial"/>
              <a:buNone/>
            </a:pPr>
            <a:r>
              <a:rPr lang="en-US" sz="3000" dirty="0" smtClean="0">
                <a:solidFill>
                  <a:srgbClr val="642891"/>
                </a:solidFill>
              </a:rPr>
              <a:t>by all means ask.  </a:t>
            </a:r>
          </a:p>
          <a:p>
            <a:pPr marL="0" indent="0">
              <a:buFont typeface="Arial"/>
              <a:buNone/>
            </a:pPr>
            <a:endParaRPr lang="en-US" sz="2000" i="1" dirty="0" smtClean="0">
              <a:solidFill>
                <a:srgbClr val="64289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642891"/>
                </a:solidFill>
              </a:rPr>
              <a:t>W. Clement Stone</a:t>
            </a:r>
            <a:endParaRPr lang="en-US" sz="2000" dirty="0">
              <a:solidFill>
                <a:srgbClr val="64289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94759" cy="914400"/>
          </a:xfrm>
        </p:spPr>
        <p:txBody>
          <a:bodyPr/>
          <a:lstStyle/>
          <a:p>
            <a:r>
              <a:rPr lang="en-US" dirty="0">
                <a:solidFill>
                  <a:srgbClr val="642891"/>
                </a:solidFill>
              </a:rPr>
              <a:t>Three Golden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hake-hand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3" y="212923"/>
            <a:ext cx="4419600" cy="662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9050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How can I help you?</a:t>
            </a:r>
          </a:p>
          <a:p>
            <a:endParaRPr lang="en-US" sz="3000" dirty="0" smtClean="0"/>
          </a:p>
          <a:p>
            <a:r>
              <a:rPr lang="en-US" sz="3000" dirty="0" smtClean="0"/>
              <a:t>2. Who else do you know that I should talk to?</a:t>
            </a:r>
          </a:p>
          <a:p>
            <a:endParaRPr lang="en-US" sz="3000" dirty="0" smtClean="0"/>
          </a:p>
          <a:p>
            <a:r>
              <a:rPr lang="en-US" sz="3000" dirty="0" smtClean="0"/>
              <a:t>3. What other ideas do you have for me?</a:t>
            </a:r>
            <a:endParaRPr lang="en-US" sz="3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rgbClr val="FFFFFF"/>
                </a:solidFill>
              </a:r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2217" y="2549718"/>
            <a:ext cx="2518638" cy="1446550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 spc="300" dirty="0" smtClean="0">
                <a:ln w="28575">
                  <a:noFill/>
                </a:ln>
                <a:solidFill>
                  <a:srgbClr val="43045B"/>
                </a:solidFill>
                <a:latin typeface="Arial" pitchFamily="34" charset="0"/>
                <a:cs typeface="Arial" pitchFamily="34" charset="0"/>
              </a:rPr>
              <a:t>NET</a:t>
            </a:r>
            <a:endParaRPr lang="en-US" sz="8800" spc="300" dirty="0">
              <a:ln w="28575">
                <a:noFill/>
              </a:ln>
              <a:solidFill>
                <a:srgbClr val="4304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1296" y="2549718"/>
            <a:ext cx="3019527" cy="1446550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 spc="300" dirty="0" smtClean="0">
                <a:ln w="28575">
                  <a:noFill/>
                </a:ln>
                <a:solidFill>
                  <a:srgbClr val="43045B"/>
                </a:solidFill>
                <a:latin typeface="Arial" pitchFamily="34" charset="0"/>
                <a:cs typeface="Arial" pitchFamily="34" charset="0"/>
              </a:rPr>
              <a:t>WOR</a:t>
            </a:r>
            <a:endParaRPr lang="en-US" sz="8800" spc="300" dirty="0">
              <a:ln w="28575">
                <a:noFill/>
              </a:ln>
              <a:solidFill>
                <a:srgbClr val="4304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4288" y="2555892"/>
            <a:ext cx="941283" cy="1446550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 spc="300" dirty="0" smtClean="0">
                <a:ln w="28575">
                  <a:noFill/>
                </a:ln>
                <a:solidFill>
                  <a:srgbClr val="43045B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8800" spc="300" dirty="0">
              <a:ln w="28575">
                <a:noFill/>
              </a:ln>
              <a:solidFill>
                <a:srgbClr val="4304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631" y="3430034"/>
            <a:ext cx="1727456" cy="1446550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 spc="300" dirty="0" smtClean="0">
                <a:ln w="28575">
                  <a:noFill/>
                </a:ln>
                <a:solidFill>
                  <a:srgbClr val="43045B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8800" spc="300" dirty="0">
              <a:ln w="28575">
                <a:noFill/>
              </a:ln>
              <a:solidFill>
                <a:srgbClr val="4304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148 L -0.00278 -0.12825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9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8473 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Power Connection Map to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52040" y="1365564"/>
            <a:ext cx="4800600" cy="4192032"/>
            <a:chOff x="2352040" y="1307711"/>
            <a:chExt cx="4800600" cy="4192032"/>
          </a:xfrm>
        </p:grpSpPr>
        <p:grpSp>
          <p:nvGrpSpPr>
            <p:cNvPr id="7" name="Group 6"/>
            <p:cNvGrpSpPr/>
            <p:nvPr/>
          </p:nvGrpSpPr>
          <p:grpSpPr>
            <a:xfrm>
              <a:off x="2352040" y="1677043"/>
              <a:ext cx="4800600" cy="3822700"/>
              <a:chOff x="2832100" y="1752600"/>
              <a:chExt cx="4800600" cy="382270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832100" y="1752600"/>
                <a:ext cx="4800600" cy="3822700"/>
              </a:xfrm>
              <a:custGeom>
                <a:avLst/>
                <a:gdLst>
                  <a:gd name="connsiteX0" fmla="*/ 0 w 4800600"/>
                  <a:gd name="connsiteY0" fmla="*/ 324930 h 3822700"/>
                  <a:gd name="connsiteX1" fmla="*/ 324930 w 4800600"/>
                  <a:gd name="connsiteY1" fmla="*/ 0 h 3822700"/>
                  <a:gd name="connsiteX2" fmla="*/ 4475671 w 4800600"/>
                  <a:gd name="connsiteY2" fmla="*/ 0 h 3822700"/>
                  <a:gd name="connsiteX3" fmla="*/ 4800601 w 4800600"/>
                  <a:gd name="connsiteY3" fmla="*/ 324930 h 3822700"/>
                  <a:gd name="connsiteX4" fmla="*/ 4800600 w 4800600"/>
                  <a:gd name="connsiteY4" fmla="*/ 3497771 h 3822700"/>
                  <a:gd name="connsiteX5" fmla="*/ 4475670 w 4800600"/>
                  <a:gd name="connsiteY5" fmla="*/ 3822701 h 3822700"/>
                  <a:gd name="connsiteX6" fmla="*/ 324930 w 4800600"/>
                  <a:gd name="connsiteY6" fmla="*/ 3822700 h 3822700"/>
                  <a:gd name="connsiteX7" fmla="*/ 0 w 4800600"/>
                  <a:gd name="connsiteY7" fmla="*/ 3497770 h 3822700"/>
                  <a:gd name="connsiteX8" fmla="*/ 0 w 4800600"/>
                  <a:gd name="connsiteY8" fmla="*/ 324930 h 38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0600" h="3822700">
                    <a:moveTo>
                      <a:pt x="0" y="324930"/>
                    </a:moveTo>
                    <a:cubicBezTo>
                      <a:pt x="0" y="145476"/>
                      <a:pt x="145476" y="0"/>
                      <a:pt x="324930" y="0"/>
                    </a:cubicBezTo>
                    <a:lnTo>
                      <a:pt x="4475671" y="0"/>
                    </a:lnTo>
                    <a:cubicBezTo>
                      <a:pt x="4655125" y="0"/>
                      <a:pt x="4800601" y="145476"/>
                      <a:pt x="4800601" y="324930"/>
                    </a:cubicBezTo>
                    <a:cubicBezTo>
                      <a:pt x="4800601" y="1382544"/>
                      <a:pt x="4800600" y="2440157"/>
                      <a:pt x="4800600" y="3497771"/>
                    </a:cubicBezTo>
                    <a:cubicBezTo>
                      <a:pt x="4800600" y="3677225"/>
                      <a:pt x="4655124" y="3822701"/>
                      <a:pt x="4475670" y="3822701"/>
                    </a:cubicBezTo>
                    <a:lnTo>
                      <a:pt x="324930" y="3822700"/>
                    </a:lnTo>
                    <a:cubicBezTo>
                      <a:pt x="145476" y="3822700"/>
                      <a:pt x="0" y="3677224"/>
                      <a:pt x="0" y="3497770"/>
                    </a:cubicBezTo>
                    <a:lnTo>
                      <a:pt x="0" y="324930"/>
                    </a:lnTo>
                    <a:close/>
                  </a:path>
                </a:pathLst>
              </a:custGeom>
              <a:solidFill>
                <a:srgbClr val="64289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7089" tIns="217089" rIns="217089" bIns="3062009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Room</a:t>
                </a:r>
                <a:endParaRPr lang="en-US" sz="3200" kern="1200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792220" y="2708275"/>
                <a:ext cx="3720465" cy="2675890"/>
              </a:xfrm>
              <a:custGeom>
                <a:avLst/>
                <a:gdLst>
                  <a:gd name="connsiteX0" fmla="*/ 0 w 3720465"/>
                  <a:gd name="connsiteY0" fmla="*/ 280968 h 2675890"/>
                  <a:gd name="connsiteX1" fmla="*/ 280968 w 3720465"/>
                  <a:gd name="connsiteY1" fmla="*/ 0 h 2675890"/>
                  <a:gd name="connsiteX2" fmla="*/ 3439497 w 3720465"/>
                  <a:gd name="connsiteY2" fmla="*/ 0 h 2675890"/>
                  <a:gd name="connsiteX3" fmla="*/ 3720465 w 3720465"/>
                  <a:gd name="connsiteY3" fmla="*/ 280968 h 2675890"/>
                  <a:gd name="connsiteX4" fmla="*/ 3720465 w 3720465"/>
                  <a:gd name="connsiteY4" fmla="*/ 2394922 h 2675890"/>
                  <a:gd name="connsiteX5" fmla="*/ 3439497 w 3720465"/>
                  <a:gd name="connsiteY5" fmla="*/ 2675890 h 2675890"/>
                  <a:gd name="connsiteX6" fmla="*/ 280968 w 3720465"/>
                  <a:gd name="connsiteY6" fmla="*/ 2675890 h 2675890"/>
                  <a:gd name="connsiteX7" fmla="*/ 0 w 3720465"/>
                  <a:gd name="connsiteY7" fmla="*/ 2394922 h 2675890"/>
                  <a:gd name="connsiteX8" fmla="*/ 0 w 3720465"/>
                  <a:gd name="connsiteY8" fmla="*/ 280968 h 267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0465" h="2675890">
                    <a:moveTo>
                      <a:pt x="0" y="280968"/>
                    </a:moveTo>
                    <a:cubicBezTo>
                      <a:pt x="0" y="125794"/>
                      <a:pt x="125794" y="0"/>
                      <a:pt x="280968" y="0"/>
                    </a:cubicBezTo>
                    <a:lnTo>
                      <a:pt x="3439497" y="0"/>
                    </a:lnTo>
                    <a:cubicBezTo>
                      <a:pt x="3594671" y="0"/>
                      <a:pt x="3720465" y="125794"/>
                      <a:pt x="3720465" y="280968"/>
                    </a:cubicBezTo>
                    <a:lnTo>
                      <a:pt x="3720465" y="2394922"/>
                    </a:lnTo>
                    <a:cubicBezTo>
                      <a:pt x="3720465" y="2550096"/>
                      <a:pt x="3594671" y="2675890"/>
                      <a:pt x="3439497" y="2675890"/>
                    </a:cubicBezTo>
                    <a:lnTo>
                      <a:pt x="280968" y="2675890"/>
                    </a:lnTo>
                    <a:cubicBezTo>
                      <a:pt x="125794" y="2675890"/>
                      <a:pt x="0" y="2550096"/>
                      <a:pt x="0" y="2394922"/>
                    </a:cubicBezTo>
                    <a:lnTo>
                      <a:pt x="0" y="280968"/>
                    </a:lnTo>
                    <a:close/>
                  </a:path>
                </a:pathLst>
              </a:custGeom>
              <a:solidFill>
                <a:srgbClr val="76767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213" tIns="204213" rIns="204213" bIns="1781483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People</a:t>
                </a:r>
                <a:endParaRPr lang="en-US" sz="32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90244" y="1307711"/>
              <a:ext cx="1342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3045B"/>
                  </a:solidFill>
                </a:rPr>
                <a:t>ECOSYSTEM</a:t>
              </a:r>
              <a:endParaRPr lang="en-US" b="1" dirty="0">
                <a:solidFill>
                  <a:srgbClr val="43045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9114" y="5557596"/>
            <a:ext cx="4506434" cy="1205223"/>
            <a:chOff x="2439114" y="5813778"/>
            <a:chExt cx="4506434" cy="707998"/>
          </a:xfrm>
          <a:solidFill>
            <a:srgbClr val="642891"/>
          </a:solidFill>
        </p:grpSpPr>
        <p:sp>
          <p:nvSpPr>
            <p:cNvPr id="13" name="Right Arrow 12"/>
            <p:cNvSpPr/>
            <p:nvPr/>
          </p:nvSpPr>
          <p:spPr>
            <a:xfrm>
              <a:off x="2703082" y="5813778"/>
              <a:ext cx="3978498" cy="707998"/>
            </a:xfrm>
            <a:prstGeom prst="rightArrow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439114" y="6026177"/>
              <a:ext cx="1404175" cy="283199"/>
            </a:xfrm>
            <a:custGeom>
              <a:avLst/>
              <a:gdLst>
                <a:gd name="connsiteX0" fmla="*/ 0 w 1404175"/>
                <a:gd name="connsiteY0" fmla="*/ 47201 h 283199"/>
                <a:gd name="connsiteX1" fmla="*/ 47201 w 1404175"/>
                <a:gd name="connsiteY1" fmla="*/ 0 h 283199"/>
                <a:gd name="connsiteX2" fmla="*/ 1356974 w 1404175"/>
                <a:gd name="connsiteY2" fmla="*/ 0 h 283199"/>
                <a:gd name="connsiteX3" fmla="*/ 1404175 w 1404175"/>
                <a:gd name="connsiteY3" fmla="*/ 47201 h 283199"/>
                <a:gd name="connsiteX4" fmla="*/ 1404175 w 1404175"/>
                <a:gd name="connsiteY4" fmla="*/ 235998 h 283199"/>
                <a:gd name="connsiteX5" fmla="*/ 1356974 w 1404175"/>
                <a:gd name="connsiteY5" fmla="*/ 283199 h 283199"/>
                <a:gd name="connsiteX6" fmla="*/ 47201 w 1404175"/>
                <a:gd name="connsiteY6" fmla="*/ 283199 h 283199"/>
                <a:gd name="connsiteX7" fmla="*/ 0 w 1404175"/>
                <a:gd name="connsiteY7" fmla="*/ 235998 h 283199"/>
                <a:gd name="connsiteX8" fmla="*/ 0 w 1404175"/>
                <a:gd name="connsiteY8" fmla="*/ 47201 h 28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175" h="283199">
                  <a:moveTo>
                    <a:pt x="0" y="47201"/>
                  </a:moveTo>
                  <a:cubicBezTo>
                    <a:pt x="0" y="21133"/>
                    <a:pt x="21133" y="0"/>
                    <a:pt x="47201" y="0"/>
                  </a:cubicBezTo>
                  <a:lnTo>
                    <a:pt x="1356974" y="0"/>
                  </a:lnTo>
                  <a:cubicBezTo>
                    <a:pt x="1383042" y="0"/>
                    <a:pt x="1404175" y="21133"/>
                    <a:pt x="1404175" y="47201"/>
                  </a:cubicBezTo>
                  <a:lnTo>
                    <a:pt x="1404175" y="235998"/>
                  </a:lnTo>
                  <a:cubicBezTo>
                    <a:pt x="1404175" y="262066"/>
                    <a:pt x="1383042" y="283199"/>
                    <a:pt x="1356974" y="283199"/>
                  </a:cubicBezTo>
                  <a:lnTo>
                    <a:pt x="47201" y="283199"/>
                  </a:lnTo>
                  <a:cubicBezTo>
                    <a:pt x="21133" y="283199"/>
                    <a:pt x="0" y="262066"/>
                    <a:pt x="0" y="235998"/>
                  </a:cubicBezTo>
                  <a:lnTo>
                    <a:pt x="0" y="47201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35" tIns="55735" rIns="55735" bIns="5573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Wide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90244" y="6026177"/>
              <a:ext cx="1404175" cy="283199"/>
            </a:xfrm>
            <a:custGeom>
              <a:avLst/>
              <a:gdLst>
                <a:gd name="connsiteX0" fmla="*/ 0 w 1404175"/>
                <a:gd name="connsiteY0" fmla="*/ 47201 h 283199"/>
                <a:gd name="connsiteX1" fmla="*/ 47201 w 1404175"/>
                <a:gd name="connsiteY1" fmla="*/ 0 h 283199"/>
                <a:gd name="connsiteX2" fmla="*/ 1356974 w 1404175"/>
                <a:gd name="connsiteY2" fmla="*/ 0 h 283199"/>
                <a:gd name="connsiteX3" fmla="*/ 1404175 w 1404175"/>
                <a:gd name="connsiteY3" fmla="*/ 47201 h 283199"/>
                <a:gd name="connsiteX4" fmla="*/ 1404175 w 1404175"/>
                <a:gd name="connsiteY4" fmla="*/ 235998 h 283199"/>
                <a:gd name="connsiteX5" fmla="*/ 1356974 w 1404175"/>
                <a:gd name="connsiteY5" fmla="*/ 283199 h 283199"/>
                <a:gd name="connsiteX6" fmla="*/ 47201 w 1404175"/>
                <a:gd name="connsiteY6" fmla="*/ 283199 h 283199"/>
                <a:gd name="connsiteX7" fmla="*/ 0 w 1404175"/>
                <a:gd name="connsiteY7" fmla="*/ 235998 h 283199"/>
                <a:gd name="connsiteX8" fmla="*/ 0 w 1404175"/>
                <a:gd name="connsiteY8" fmla="*/ 47201 h 28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175" h="283199">
                  <a:moveTo>
                    <a:pt x="0" y="47201"/>
                  </a:moveTo>
                  <a:cubicBezTo>
                    <a:pt x="0" y="21133"/>
                    <a:pt x="21133" y="0"/>
                    <a:pt x="47201" y="0"/>
                  </a:cubicBezTo>
                  <a:lnTo>
                    <a:pt x="1356974" y="0"/>
                  </a:lnTo>
                  <a:cubicBezTo>
                    <a:pt x="1383042" y="0"/>
                    <a:pt x="1404175" y="21133"/>
                    <a:pt x="1404175" y="47201"/>
                  </a:cubicBezTo>
                  <a:lnTo>
                    <a:pt x="1404175" y="235998"/>
                  </a:lnTo>
                  <a:cubicBezTo>
                    <a:pt x="1404175" y="262066"/>
                    <a:pt x="1383042" y="283199"/>
                    <a:pt x="1356974" y="283199"/>
                  </a:cubicBezTo>
                  <a:lnTo>
                    <a:pt x="47201" y="283199"/>
                  </a:lnTo>
                  <a:cubicBezTo>
                    <a:pt x="21133" y="283199"/>
                    <a:pt x="0" y="262066"/>
                    <a:pt x="0" y="235998"/>
                  </a:cubicBezTo>
                  <a:lnTo>
                    <a:pt x="0" y="47201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35" tIns="55735" rIns="55735" bIns="5573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Deep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41373" y="6026177"/>
              <a:ext cx="1404175" cy="283199"/>
            </a:xfrm>
            <a:custGeom>
              <a:avLst/>
              <a:gdLst>
                <a:gd name="connsiteX0" fmla="*/ 0 w 1404175"/>
                <a:gd name="connsiteY0" fmla="*/ 47201 h 283199"/>
                <a:gd name="connsiteX1" fmla="*/ 47201 w 1404175"/>
                <a:gd name="connsiteY1" fmla="*/ 0 h 283199"/>
                <a:gd name="connsiteX2" fmla="*/ 1356974 w 1404175"/>
                <a:gd name="connsiteY2" fmla="*/ 0 h 283199"/>
                <a:gd name="connsiteX3" fmla="*/ 1404175 w 1404175"/>
                <a:gd name="connsiteY3" fmla="*/ 47201 h 283199"/>
                <a:gd name="connsiteX4" fmla="*/ 1404175 w 1404175"/>
                <a:gd name="connsiteY4" fmla="*/ 235998 h 283199"/>
                <a:gd name="connsiteX5" fmla="*/ 1356974 w 1404175"/>
                <a:gd name="connsiteY5" fmla="*/ 283199 h 283199"/>
                <a:gd name="connsiteX6" fmla="*/ 47201 w 1404175"/>
                <a:gd name="connsiteY6" fmla="*/ 283199 h 283199"/>
                <a:gd name="connsiteX7" fmla="*/ 0 w 1404175"/>
                <a:gd name="connsiteY7" fmla="*/ 235998 h 283199"/>
                <a:gd name="connsiteX8" fmla="*/ 0 w 1404175"/>
                <a:gd name="connsiteY8" fmla="*/ 47201 h 28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175" h="283199">
                  <a:moveTo>
                    <a:pt x="0" y="47201"/>
                  </a:moveTo>
                  <a:cubicBezTo>
                    <a:pt x="0" y="21133"/>
                    <a:pt x="21133" y="0"/>
                    <a:pt x="47201" y="0"/>
                  </a:cubicBezTo>
                  <a:lnTo>
                    <a:pt x="1356974" y="0"/>
                  </a:lnTo>
                  <a:cubicBezTo>
                    <a:pt x="1383042" y="0"/>
                    <a:pt x="1404175" y="21133"/>
                    <a:pt x="1404175" y="47201"/>
                  </a:cubicBezTo>
                  <a:lnTo>
                    <a:pt x="1404175" y="235998"/>
                  </a:lnTo>
                  <a:cubicBezTo>
                    <a:pt x="1404175" y="262066"/>
                    <a:pt x="1383042" y="283199"/>
                    <a:pt x="1356974" y="283199"/>
                  </a:cubicBezTo>
                  <a:lnTo>
                    <a:pt x="47201" y="283199"/>
                  </a:lnTo>
                  <a:cubicBezTo>
                    <a:pt x="21133" y="283199"/>
                    <a:pt x="0" y="262066"/>
                    <a:pt x="0" y="235998"/>
                  </a:cubicBezTo>
                  <a:lnTo>
                    <a:pt x="0" y="47201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35" tIns="55735" rIns="55735" bIns="5573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Robust</a:t>
              </a: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8755" y="1990834"/>
            <a:ext cx="2273300" cy="3198965"/>
            <a:chOff x="198755" y="1990834"/>
            <a:chExt cx="2273300" cy="3198965"/>
          </a:xfrm>
        </p:grpSpPr>
        <p:pic>
          <p:nvPicPr>
            <p:cNvPr id="18" name="Picture 17" descr="stickfigur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315" y="3127302"/>
              <a:ext cx="1451535" cy="124177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98755" y="1990834"/>
              <a:ext cx="2273300" cy="3198965"/>
              <a:chOff x="558800" y="2015638"/>
              <a:chExt cx="2273300" cy="319896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58800" y="2433303"/>
                <a:ext cx="1803400" cy="2781300"/>
              </a:xfrm>
              <a:prstGeom prst="ellipse">
                <a:avLst/>
              </a:prstGeom>
              <a:noFill/>
              <a:ln w="76200" cmpd="sng">
                <a:solidFill>
                  <a:srgbClr val="43045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28700" y="2015638"/>
                <a:ext cx="180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43045B"/>
                    </a:solidFill>
                  </a:rPr>
                  <a:t>NEEDS</a:t>
                </a:r>
                <a:endParaRPr lang="en-US" sz="2000" b="1" dirty="0">
                  <a:solidFill>
                    <a:srgbClr val="43045B"/>
                  </a:solidFill>
                </a:endParaRPr>
              </a:p>
            </p:txBody>
          </p:sp>
        </p:grpSp>
      </p:grpSp>
      <p:sp>
        <p:nvSpPr>
          <p:cNvPr id="22" name="Rounded Rectangle 21"/>
          <p:cNvSpPr/>
          <p:nvPr/>
        </p:nvSpPr>
        <p:spPr>
          <a:xfrm>
            <a:off x="7454629" y="1734896"/>
            <a:ext cx="1270048" cy="3822700"/>
          </a:xfrm>
          <a:prstGeom prst="roundRect">
            <a:avLst/>
          </a:prstGeom>
          <a:solidFill>
            <a:srgbClr val="642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</a:p>
          <a:p>
            <a:pPr algn="ctr"/>
            <a:r>
              <a:rPr lang="en-US" sz="2800" dirty="0" smtClean="0"/>
              <a:t>U</a:t>
            </a:r>
          </a:p>
          <a:p>
            <a:pPr algn="ctr"/>
            <a:r>
              <a:rPr lang="en-US" sz="2800" dirty="0" smtClean="0"/>
              <a:t>C</a:t>
            </a:r>
          </a:p>
          <a:p>
            <a:pPr algn="ctr"/>
            <a:r>
              <a:rPr lang="en-US" sz="2800" dirty="0" smtClean="0"/>
              <a:t>C</a:t>
            </a:r>
          </a:p>
          <a:p>
            <a:pPr algn="ctr"/>
            <a:r>
              <a:rPr lang="en-US" sz="2800" dirty="0" smtClean="0"/>
              <a:t>E</a:t>
            </a:r>
          </a:p>
          <a:p>
            <a:pPr algn="ctr"/>
            <a:r>
              <a:rPr lang="en-US" sz="2800" dirty="0" smtClean="0"/>
              <a:t>S</a:t>
            </a:r>
          </a:p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23" name="Freeform 22"/>
          <p:cNvSpPr/>
          <p:nvPr/>
        </p:nvSpPr>
        <p:spPr>
          <a:xfrm>
            <a:off x="4248277" y="3646246"/>
            <a:ext cx="2664333" cy="1529080"/>
          </a:xfrm>
          <a:custGeom>
            <a:avLst/>
            <a:gdLst>
              <a:gd name="connsiteX0" fmla="*/ 0 w 2664333"/>
              <a:gd name="connsiteY0" fmla="*/ 160553 h 1529080"/>
              <a:gd name="connsiteX1" fmla="*/ 160553 w 2664333"/>
              <a:gd name="connsiteY1" fmla="*/ 0 h 1529080"/>
              <a:gd name="connsiteX2" fmla="*/ 2503780 w 2664333"/>
              <a:gd name="connsiteY2" fmla="*/ 0 h 1529080"/>
              <a:gd name="connsiteX3" fmla="*/ 2664333 w 2664333"/>
              <a:gd name="connsiteY3" fmla="*/ 160553 h 1529080"/>
              <a:gd name="connsiteX4" fmla="*/ 2664333 w 2664333"/>
              <a:gd name="connsiteY4" fmla="*/ 1368527 h 1529080"/>
              <a:gd name="connsiteX5" fmla="*/ 2503780 w 2664333"/>
              <a:gd name="connsiteY5" fmla="*/ 1529080 h 1529080"/>
              <a:gd name="connsiteX6" fmla="*/ 160553 w 2664333"/>
              <a:gd name="connsiteY6" fmla="*/ 1529080 h 1529080"/>
              <a:gd name="connsiteX7" fmla="*/ 0 w 2664333"/>
              <a:gd name="connsiteY7" fmla="*/ 1368527 h 1529080"/>
              <a:gd name="connsiteX8" fmla="*/ 0 w 2664333"/>
              <a:gd name="connsiteY8" fmla="*/ 160553 h 152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333" h="1529080">
                <a:moveTo>
                  <a:pt x="0" y="160553"/>
                </a:moveTo>
                <a:cubicBezTo>
                  <a:pt x="0" y="71882"/>
                  <a:pt x="71882" y="0"/>
                  <a:pt x="160553" y="0"/>
                </a:cubicBezTo>
                <a:lnTo>
                  <a:pt x="2503780" y="0"/>
                </a:lnTo>
                <a:cubicBezTo>
                  <a:pt x="2592451" y="0"/>
                  <a:pt x="2664333" y="71882"/>
                  <a:pt x="2664333" y="160553"/>
                </a:cubicBezTo>
                <a:lnTo>
                  <a:pt x="2664333" y="1368527"/>
                </a:lnTo>
                <a:cubicBezTo>
                  <a:pt x="2664333" y="1457198"/>
                  <a:pt x="2592451" y="1529080"/>
                  <a:pt x="2503780" y="1529080"/>
                </a:cubicBezTo>
                <a:lnTo>
                  <a:pt x="160553" y="1529080"/>
                </a:lnTo>
                <a:cubicBezTo>
                  <a:pt x="71882" y="1529080"/>
                  <a:pt x="0" y="1457198"/>
                  <a:pt x="0" y="1368527"/>
                </a:cubicBezTo>
                <a:lnTo>
                  <a:pt x="0" y="160553"/>
                </a:lnTo>
                <a:close/>
              </a:path>
            </a:pathLst>
          </a:custGeom>
          <a:solidFill>
            <a:srgbClr val="C0C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944" tIns="168944" rIns="168944" bIns="910105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Tasks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8922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2 -0.00208 L 0.52232 -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2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31</a:t>
            </a:fld>
            <a:endParaRPr lang="en-US"/>
          </a:p>
        </p:txBody>
      </p:sp>
      <p:pic>
        <p:nvPicPr>
          <p:cNvPr id="5" name="Content Placeholder 5" descr="Jud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4437"/>
          <a:stretch/>
        </p:blipFill>
        <p:spPr>
          <a:xfrm>
            <a:off x="457200" y="1119502"/>
            <a:ext cx="822960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4558" y="460259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B1D"/>
                </a:solidFill>
              </a:rPr>
              <a:t>1</a:t>
            </a:r>
            <a:endParaRPr lang="en-US" sz="2400" b="1" dirty="0">
              <a:solidFill>
                <a:srgbClr val="A50B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0990" y="244012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B1D"/>
                </a:solidFill>
              </a:rPr>
              <a:t>2</a:t>
            </a:r>
            <a:endParaRPr lang="en-US" sz="2400" b="1" dirty="0">
              <a:solidFill>
                <a:srgbClr val="A50B1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3350" y="290178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B1D"/>
                </a:solidFill>
              </a:rPr>
              <a:t>3</a:t>
            </a:r>
            <a:endParaRPr lang="en-US" sz="2400" b="1" dirty="0">
              <a:solidFill>
                <a:srgbClr val="A50B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282" y="313261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B1D"/>
                </a:solidFill>
              </a:rPr>
              <a:t>4</a:t>
            </a:r>
            <a:endParaRPr lang="en-US" sz="2400" b="1" dirty="0">
              <a:solidFill>
                <a:srgbClr val="A50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/>
          <a:stretch/>
        </p:blipFill>
        <p:spPr>
          <a:xfrm>
            <a:off x="1239648" y="609600"/>
            <a:ext cx="6687271" cy="527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4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8672" r="41463" b="12195"/>
          <a:stretch/>
        </p:blipFill>
        <p:spPr>
          <a:xfrm rot="5400000">
            <a:off x="1940071" y="72089"/>
            <a:ext cx="5354234" cy="633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4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3140"/>
          <a:stretch/>
        </p:blipFill>
        <p:spPr>
          <a:xfrm>
            <a:off x="237067" y="1143000"/>
            <a:ext cx="8754533" cy="435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1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279294" cy="4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229046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Judy </a:t>
            </a:r>
            <a:r>
              <a:rPr lang="en-US" sz="2000" dirty="0" err="1" smtClean="0"/>
              <a:t>Robinett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3"/>
              </a:rPr>
              <a:t>judy@judyrobinett.com</a:t>
            </a:r>
            <a:endParaRPr lang="en-US" sz="2000" dirty="0" smtClean="0"/>
          </a:p>
          <a:p>
            <a:pPr algn="ctr"/>
            <a:r>
              <a:rPr lang="en-US" sz="2000" dirty="0" smtClean="0"/>
              <a:t>@</a:t>
            </a:r>
            <a:r>
              <a:rPr lang="en-US" sz="2000" dirty="0" err="1" smtClean="0"/>
              <a:t>judyrobinett</a:t>
            </a:r>
            <a:endParaRPr lang="en-US" sz="2000" dirty="0" smtClean="0"/>
          </a:p>
          <a:p>
            <a:pPr algn="ctr"/>
            <a:r>
              <a:rPr lang="en-US" sz="2000" dirty="0" smtClean="0"/>
              <a:t>801-582-0717</a:t>
            </a:r>
          </a:p>
        </p:txBody>
      </p:sp>
    </p:spTree>
    <p:extLst>
      <p:ext uri="{BB962C8B-B14F-4D97-AF65-F5344CB8AC3E}">
        <p14:creationId xmlns:p14="http://schemas.microsoft.com/office/powerpoint/2010/main" val="31592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ion-Pride-550x3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22060" r="65481" b="12308"/>
          <a:stretch/>
        </p:blipFill>
        <p:spPr>
          <a:xfrm>
            <a:off x="4037025" y="0"/>
            <a:ext cx="5105400" cy="6858000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 noGrp="1"/>
          </p:cNvSpPr>
          <p:nvPr>
            <p:ph sz="half" idx="1"/>
          </p:nvPr>
        </p:nvSpPr>
        <p:spPr>
          <a:xfrm>
            <a:off x="440360" y="1447800"/>
            <a:ext cx="3581401" cy="416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642891"/>
                </a:solidFill>
                <a:latin typeface="Tahoma"/>
                <a:cs typeface="Tahoma"/>
              </a:rPr>
              <a:t>If you want to go fast, go </a:t>
            </a:r>
            <a:r>
              <a:rPr lang="en-US" sz="3000" b="1" dirty="0" smtClean="0">
                <a:solidFill>
                  <a:srgbClr val="642891"/>
                </a:solidFill>
                <a:latin typeface="Tahoma"/>
                <a:cs typeface="Tahoma"/>
              </a:rPr>
              <a:t>ALONE</a:t>
            </a:r>
            <a:r>
              <a:rPr lang="en-US" sz="3000" dirty="0" smtClean="0">
                <a:solidFill>
                  <a:srgbClr val="642891"/>
                </a:solidFill>
                <a:latin typeface="Tahoma"/>
                <a:cs typeface="Tahoma"/>
              </a:rPr>
              <a:t>.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642891"/>
                </a:solidFill>
                <a:latin typeface="Tahoma"/>
                <a:cs typeface="Tahoma"/>
              </a:rPr>
              <a:t>If you want to go far, go with </a:t>
            </a:r>
            <a:r>
              <a:rPr lang="en-US" sz="3000" b="1" dirty="0" smtClean="0">
                <a:solidFill>
                  <a:srgbClr val="642891"/>
                </a:solidFill>
                <a:cs typeface="Tahoma"/>
              </a:rPr>
              <a:t>OTHERS</a:t>
            </a:r>
            <a:r>
              <a:rPr lang="en-US" sz="3000" dirty="0" smtClean="0">
                <a:solidFill>
                  <a:srgbClr val="642891"/>
                </a:solidFill>
                <a:cs typeface="Tahoma"/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642891"/>
              </a:solidFill>
              <a:cs typeface="Tahom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42891"/>
                </a:solidFill>
                <a:cs typeface="Tahoma"/>
              </a:rPr>
              <a:t>African </a:t>
            </a:r>
            <a:r>
              <a:rPr lang="en-US" sz="2000" dirty="0">
                <a:solidFill>
                  <a:srgbClr val="642891"/>
                </a:solidFill>
                <a:cs typeface="Tahoma"/>
              </a:rPr>
              <a:t>proverb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642891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642891"/>
                </a:solidFill>
                <a:latin typeface="Tahoma"/>
                <a:cs typeface="Tahoma"/>
              </a:rPr>
              <a:t> </a:t>
            </a:r>
            <a:endParaRPr lang="en-US" sz="2400" b="1" dirty="0">
              <a:solidFill>
                <a:srgbClr val="642891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  <a:noFill/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Guy-Kawasaki_2012_Inc-500-conference_1725x810-PAN_206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53625"/>
          <a:stretch/>
        </p:blipFill>
        <p:spPr>
          <a:xfrm>
            <a:off x="4053926" y="457200"/>
            <a:ext cx="4936372" cy="6134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752600"/>
            <a:ext cx="32733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Get out </a:t>
            </a:r>
          </a:p>
          <a:p>
            <a:r>
              <a:rPr lang="en-US" sz="3000" dirty="0" smtClean="0">
                <a:latin typeface="+mj-lt"/>
              </a:rPr>
              <a:t>there</a:t>
            </a:r>
          </a:p>
          <a:p>
            <a:r>
              <a:rPr lang="en-US" sz="3000" dirty="0">
                <a:latin typeface="+mj-lt"/>
              </a:rPr>
              <a:t>a</a:t>
            </a:r>
            <a:r>
              <a:rPr lang="en-US" sz="3000" dirty="0" smtClean="0">
                <a:latin typeface="+mj-lt"/>
              </a:rPr>
              <a:t>nd </a:t>
            </a:r>
          </a:p>
          <a:p>
            <a:r>
              <a:rPr lang="en-US" sz="3000" dirty="0" smtClean="0">
                <a:latin typeface="+mj-lt"/>
                <a:cs typeface="Abadi MT Condensed Extra Bold"/>
              </a:rPr>
              <a:t>get </a:t>
            </a:r>
          </a:p>
          <a:p>
            <a:r>
              <a:rPr lang="en-US" sz="3000" dirty="0" smtClean="0">
                <a:latin typeface="+mj-lt"/>
                <a:cs typeface="Abadi MT Condensed Extra Bold"/>
              </a:rPr>
              <a:t>connected</a:t>
            </a:r>
            <a:endParaRPr lang="en-US" sz="3000" dirty="0" smtClean="0">
              <a:latin typeface="+mj-lt"/>
            </a:endParaRPr>
          </a:p>
          <a:p>
            <a:endParaRPr lang="en-US" dirty="0"/>
          </a:p>
          <a:p>
            <a:r>
              <a:rPr lang="en-US" sz="2000" dirty="0" smtClean="0"/>
              <a:t>Guy Kawasaki</a:t>
            </a:r>
            <a:endParaRPr lang="en-US" sz="2000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gejackwelc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-2256" r="12356" b="2256"/>
          <a:stretch/>
        </p:blipFill>
        <p:spPr>
          <a:xfrm>
            <a:off x="3345472" y="-533400"/>
            <a:ext cx="5798528" cy="804189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089316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Forget an </a:t>
            </a:r>
          </a:p>
          <a:p>
            <a:r>
              <a:rPr lang="en-US" sz="3000" b="1" dirty="0" smtClean="0"/>
              <a:t>MBA.</a:t>
            </a:r>
          </a:p>
          <a:p>
            <a:r>
              <a:rPr lang="en-US" sz="3000" dirty="0" smtClean="0"/>
              <a:t>Learn to </a:t>
            </a:r>
          </a:p>
          <a:p>
            <a:r>
              <a:rPr lang="en-US" sz="3000" b="1" dirty="0" smtClean="0">
                <a:latin typeface="Tahoma"/>
                <a:cs typeface="Tahoma"/>
              </a:rPr>
              <a:t>NETWORK</a:t>
            </a:r>
            <a:endParaRPr lang="en-US" sz="30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166" y="3657484"/>
            <a:ext cx="2199334" cy="5163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Jack Welch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2014</a:t>
            </a:r>
            <a:endParaRPr lang="en-US" dirty="0"/>
          </a:p>
        </p:txBody>
      </p:sp>
      <p:pic>
        <p:nvPicPr>
          <p:cNvPr id="7" name="Content Placeholder 3" descr="wheat-fiel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9" t="2629" r="4865" b="3323"/>
          <a:stretch/>
        </p:blipFill>
        <p:spPr>
          <a:xfrm>
            <a:off x="4495802" y="228600"/>
            <a:ext cx="4474340" cy="6449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405" y="1086805"/>
            <a:ext cx="365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First you need to know who you need to know. </a:t>
            </a:r>
            <a:endParaRPr lang="en-US" sz="3200" dirty="0" smtClean="0">
              <a:latin typeface="Tahoma"/>
              <a:cs typeface="Tahoma"/>
            </a:endParaRPr>
          </a:p>
          <a:p>
            <a:r>
              <a:rPr lang="en-US" sz="3200" dirty="0" smtClean="0">
                <a:latin typeface="Tahoma"/>
                <a:cs typeface="Tahoma"/>
              </a:rPr>
              <a:t>Then </a:t>
            </a:r>
            <a:r>
              <a:rPr lang="en-US" sz="3200" dirty="0">
                <a:latin typeface="Tahoma"/>
                <a:cs typeface="Tahoma"/>
              </a:rPr>
              <a:t>you need to get to know them. </a:t>
            </a:r>
            <a:endParaRPr lang="en-US" sz="3200" dirty="0" smtClean="0">
              <a:latin typeface="Tahoma"/>
              <a:cs typeface="Tahoma"/>
            </a:endParaRP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                                                                                                     </a:t>
            </a:r>
            <a:endParaRPr lang="en-US" b="1" dirty="0">
              <a:latin typeface="Gill Sans"/>
              <a:cs typeface="Gill Sans"/>
            </a:endParaRPr>
          </a:p>
        </p:txBody>
      </p:sp>
      <p:pic>
        <p:nvPicPr>
          <p:cNvPr id="9" name="Picture 8" descr="golden seeds.jpg"/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3" b="39306"/>
          <a:stretch/>
        </p:blipFill>
        <p:spPr>
          <a:xfrm>
            <a:off x="457200" y="3918349"/>
            <a:ext cx="2630539" cy="92967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>
                <a:solidFill>
                  <a:srgbClr val="FFFFFF"/>
                </a:solidFill>
              </a:r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594"/>
            <a:ext cx="6677559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42891"/>
                </a:solidFill>
              </a:rPr>
              <a:t>Network Intelligence</a:t>
            </a:r>
            <a:endParaRPr lang="en-US" b="1" dirty="0">
              <a:solidFill>
                <a:srgbClr val="6428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91" y="1929425"/>
            <a:ext cx="5487135" cy="255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Understand </a:t>
            </a:r>
            <a:r>
              <a:rPr lang="en-US" sz="3000" dirty="0" smtClean="0">
                <a:latin typeface="Abadi MT Condensed Extra Bold"/>
                <a:cs typeface="Abadi MT Condensed Extra Bold"/>
              </a:rPr>
              <a:t>ASSETS </a:t>
            </a:r>
          </a:p>
          <a:p>
            <a:pPr marL="0" indent="0">
              <a:buNone/>
            </a:pPr>
            <a:r>
              <a:rPr lang="en-US" sz="3000" dirty="0" smtClean="0"/>
              <a:t>Get </a:t>
            </a:r>
            <a:r>
              <a:rPr lang="en-US" sz="3000" dirty="0" smtClean="0">
                <a:latin typeface="Abadi MT Condensed Extra Bold"/>
                <a:cs typeface="Abadi MT Condensed Extra Bold"/>
              </a:rPr>
              <a:t>INTRODUCED</a:t>
            </a:r>
          </a:p>
          <a:p>
            <a:pPr marL="0" indent="0">
              <a:buNone/>
            </a:pPr>
            <a:r>
              <a:rPr lang="en-US" sz="3000" dirty="0" smtClean="0"/>
              <a:t>Track </a:t>
            </a:r>
            <a:r>
              <a:rPr lang="en-US" sz="3000" dirty="0" smtClean="0">
                <a:latin typeface="Abadi MT Condensed Extra Bold"/>
                <a:cs typeface="Abadi MT Condensed Extra Bold"/>
              </a:rPr>
              <a:t>RISK</a:t>
            </a:r>
          </a:p>
          <a:p>
            <a:pPr marL="1371600" lvl="3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	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bus peopl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4"/>
          <a:stretch/>
        </p:blipFill>
        <p:spPr>
          <a:xfrm>
            <a:off x="1523097" y="5235220"/>
            <a:ext cx="7620000" cy="1660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8081" y="3204584"/>
            <a:ext cx="2222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Reid Hoffman</a:t>
            </a:r>
          </a:p>
          <a:p>
            <a:r>
              <a:rPr lang="en-US" sz="2000" b="1" i="1" dirty="0" smtClean="0"/>
              <a:t>The Startup of You</a:t>
            </a:r>
            <a:endParaRPr lang="en-US" sz="2000" b="1" i="1" dirty="0"/>
          </a:p>
        </p:txBody>
      </p:sp>
      <p:pic>
        <p:nvPicPr>
          <p:cNvPr id="8" name="Picture 7" descr="linkedi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33365"/>
          <a:stretch/>
        </p:blipFill>
        <p:spPr>
          <a:xfrm>
            <a:off x="5968081" y="3912470"/>
            <a:ext cx="2791305" cy="86644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561" y="6200775"/>
            <a:ext cx="457239" cy="228600"/>
          </a:xfrm>
        </p:spPr>
        <p:txBody>
          <a:bodyPr/>
          <a:lstStyle/>
          <a:p>
            <a:fld id="{247F6857-DFD3-4A9A-BE7C-509D8EBBB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always do what you always did 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857-DFD3-4A9A-BE7C-509D8EBBBC1D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rock-paper-scisso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4"/>
          <a:stretch/>
        </p:blipFill>
        <p:spPr>
          <a:xfrm>
            <a:off x="457200" y="3124200"/>
            <a:ext cx="4796154" cy="29628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4651" y="2071300"/>
            <a:ext cx="7326765" cy="1384995"/>
            <a:chOff x="-510336" y="2597524"/>
            <a:chExt cx="7326765" cy="1384995"/>
          </a:xfrm>
        </p:grpSpPr>
        <p:sp>
          <p:nvSpPr>
            <p:cNvPr id="12" name="TextBox 11"/>
            <p:cNvSpPr txBox="1"/>
            <p:nvPr/>
          </p:nvSpPr>
          <p:spPr>
            <a:xfrm>
              <a:off x="-510336" y="2597524"/>
              <a:ext cx="70343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Tahoma"/>
                  <a:cs typeface="Tahoma"/>
                </a:rPr>
                <a:t>Always </a:t>
              </a:r>
              <a:r>
                <a:rPr lang="en-US" sz="3000" dirty="0">
                  <a:latin typeface="Tahoma"/>
                  <a:cs typeface="Tahoma"/>
                </a:rPr>
                <a:t>change a </a:t>
              </a:r>
              <a:r>
                <a:rPr lang="en-US" sz="3000" b="1" dirty="0" smtClean="0">
                  <a:latin typeface="Tahoma"/>
                  <a:cs typeface="Tahoma"/>
                </a:rPr>
                <a:t>LOSING GAME</a:t>
              </a:r>
              <a:endParaRPr lang="en-US" sz="3000" b="1" dirty="0">
                <a:latin typeface="Tahoma"/>
                <a:cs typeface="Tahom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4898" y="3151522"/>
              <a:ext cx="2461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David Posen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5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ster-External-PPT-2014-with-samples">
  <a:themeElements>
    <a:clrScheme name="Monster PPT">
      <a:dk1>
        <a:srgbClr val="642891"/>
      </a:dk1>
      <a:lt1>
        <a:sysClr val="window" lastClr="FFFFFF"/>
      </a:lt1>
      <a:dk2>
        <a:srgbClr val="000000"/>
      </a:dk2>
      <a:lt2>
        <a:srgbClr val="C0C0C0"/>
      </a:lt2>
      <a:accent1>
        <a:srgbClr val="642891"/>
      </a:accent1>
      <a:accent2>
        <a:srgbClr val="404040"/>
      </a:accent2>
      <a:accent3>
        <a:srgbClr val="767676"/>
      </a:accent3>
      <a:accent4>
        <a:srgbClr val="E1E1E1"/>
      </a:accent4>
      <a:accent5>
        <a:srgbClr val="E60F46"/>
      </a:accent5>
      <a:accent6>
        <a:srgbClr val="00AFF0"/>
      </a:accent6>
      <a:hlink>
        <a:srgbClr val="642891"/>
      </a:hlink>
      <a:folHlink>
        <a:srgbClr val="642891"/>
      </a:folHlink>
    </a:clrScheme>
    <a:fontScheme name="Monster PP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BB44CE9804787D5D374D3645A0B" ma:contentTypeVersion="1" ma:contentTypeDescription="Create a new document." ma:contentTypeScope="" ma:versionID="8550574b81fb5cfb1be239cb950c5237">
  <xsd:schema xmlns:xsd="http://www.w3.org/2001/XMLSchema" xmlns:xs="http://www.w3.org/2001/XMLSchema" xmlns:p="http://schemas.microsoft.com/office/2006/metadata/properties" xmlns:ns2="bdcdfe79-c7ea-4db4-8795-fcfa689f598a" targetNamespace="http://schemas.microsoft.com/office/2006/metadata/properties" ma:root="true" ma:fieldsID="d82472068012db7919d10d5ce8e8e761" ns2:_="">
    <xsd:import namespace="bdcdfe79-c7ea-4db4-8795-fcfa689f598a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dfe79-c7ea-4db4-8795-fcfa689f598a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dcdfe79-c7ea-4db4-8795-fcfa689f598a" xsi:nil="true"/>
  </documentManagement>
</p:properties>
</file>

<file path=customXml/itemProps1.xml><?xml version="1.0" encoding="utf-8"?>
<ds:datastoreItem xmlns:ds="http://schemas.openxmlformats.org/officeDocument/2006/customXml" ds:itemID="{424E65D0-0146-4D37-BF52-4614A9FB9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AB9B01-324B-45C0-8DBB-AACBE78CA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dfe79-c7ea-4db4-8795-fcfa689f5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FC0D6B-5AC2-44F3-BFC2-CB902EA89431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cdfe79-c7ea-4db4-8795-fcfa689f598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Monster-External-PPT-2014-with-samples</Template>
  <TotalTime>1557</TotalTime>
  <Words>678</Words>
  <Application>Microsoft Office PowerPoint</Application>
  <PresentationFormat>On-screen Show (4:3)</PresentationFormat>
  <Paragraphs>216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PMingLiU-ExtB</vt:lpstr>
      <vt:lpstr>Abadi MT Condensed Extra Bold</vt:lpstr>
      <vt:lpstr>Antrokas_demo</vt:lpstr>
      <vt:lpstr>Arial</vt:lpstr>
      <vt:lpstr>Gill Sans</vt:lpstr>
      <vt:lpstr>Tahoma</vt:lpstr>
      <vt:lpstr>Monster-External-PPT-2014-with-samples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Intelligence</vt:lpstr>
      <vt:lpstr>If you always do what you always did … </vt:lpstr>
      <vt:lpstr>What’s holding you back?</vt:lpstr>
      <vt:lpstr>Rethink Fear! </vt:lpstr>
      <vt:lpstr>PowerPoint Presentation</vt:lpstr>
      <vt:lpstr>Rethink Assumptions</vt:lpstr>
      <vt:lpstr>PowerPoint Presentation</vt:lpstr>
      <vt:lpstr>Four Critical Resources</vt:lpstr>
      <vt:lpstr>Get In The Game</vt:lpstr>
      <vt:lpstr>Your Social Circle</vt:lpstr>
      <vt:lpstr>Focus on 50</vt:lpstr>
      <vt:lpstr>Strategic Networking:  Know your NEEDS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 SET</vt:lpstr>
      <vt:lpstr>Almost a Psychopath</vt:lpstr>
      <vt:lpstr>PowerPoint Presentation</vt:lpstr>
      <vt:lpstr>PowerPoint Presentation</vt:lpstr>
      <vt:lpstr>Three Golden Questions</vt:lpstr>
      <vt:lpstr>Power Connection Map to Success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Monster Worldwide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 64pt  tahoma  Bold all caps</dc:title>
  <dc:creator>Monster Worldwide</dc:creator>
  <cp:lastModifiedBy>Deirdra Burgess</cp:lastModifiedBy>
  <cp:revision>52</cp:revision>
  <cp:lastPrinted>2014-09-20T15:30:57Z</cp:lastPrinted>
  <dcterms:created xsi:type="dcterms:W3CDTF">2014-09-15T13:20:44Z</dcterms:created>
  <dcterms:modified xsi:type="dcterms:W3CDTF">2015-09-10T19:43:50Z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0x010100EF2CABB44CE9804787D5D374D3645A0B</vt:lpwstr>
  </property>
</Properties>
</file>